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theme/theme4.xml" ContentType="application/vnd.openxmlformats-officedocument.theme+xml"/>
  <Override PartName="/ppt/slideLayouts/slideLayout6.xml" ContentType="application/vnd.openxmlformats-officedocument.presentationml.slideLayout+xml"/>
  <Override PartName="/ppt/theme/theme5.xml" ContentType="application/vnd.openxmlformats-officedocument.theme+xml"/>
  <Override PartName="/ppt/slideLayouts/slideLayout7.xml" ContentType="application/vnd.openxmlformats-officedocument.presentationml.slideLayout+xml"/>
  <Override PartName="/ppt/theme/theme6.xml" ContentType="application/vnd.openxmlformats-officedocument.theme+xml"/>
  <Override PartName="/ppt/slideLayouts/slideLayout8.xml" ContentType="application/vnd.openxmlformats-officedocument.presentationml.slideLayout+xml"/>
  <Override PartName="/ppt/theme/theme7.xml" ContentType="application/vnd.openxmlformats-officedocument.theme+xml"/>
  <Override PartName="/ppt/slideLayouts/slideLayout9.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1"/>
    <p:sldMasterId id="2147483672" r:id="rId2"/>
    <p:sldMasterId id="2147483660" r:id="rId3"/>
    <p:sldMasterId id="2147483662" r:id="rId4"/>
    <p:sldMasterId id="2147483664" r:id="rId5"/>
    <p:sldMasterId id="2147483674" r:id="rId6"/>
    <p:sldMasterId id="2147483666" r:id="rId7"/>
    <p:sldMasterId id="2147483668" r:id="rId8"/>
  </p:sldMasterIdLst>
  <p:notesMasterIdLst>
    <p:notesMasterId r:id="rId51"/>
  </p:notesMasterIdLst>
  <p:handoutMasterIdLst>
    <p:handoutMasterId r:id="rId52"/>
  </p:handoutMasterIdLst>
  <p:sldIdLst>
    <p:sldId id="263" r:id="rId9"/>
    <p:sldId id="326" r:id="rId10"/>
    <p:sldId id="270" r:id="rId11"/>
    <p:sldId id="334" r:id="rId12"/>
    <p:sldId id="272" r:id="rId13"/>
    <p:sldId id="273" r:id="rId14"/>
    <p:sldId id="274" r:id="rId15"/>
    <p:sldId id="322" r:id="rId16"/>
    <p:sldId id="323" r:id="rId17"/>
    <p:sldId id="275" r:id="rId18"/>
    <p:sldId id="276" r:id="rId19"/>
    <p:sldId id="277" r:id="rId20"/>
    <p:sldId id="332" r:id="rId21"/>
    <p:sldId id="279" r:id="rId22"/>
    <p:sldId id="280" r:id="rId23"/>
    <p:sldId id="281" r:id="rId24"/>
    <p:sldId id="282" r:id="rId25"/>
    <p:sldId id="283" r:id="rId26"/>
    <p:sldId id="324" r:id="rId27"/>
    <p:sldId id="284" r:id="rId28"/>
    <p:sldId id="285" r:id="rId29"/>
    <p:sldId id="335" r:id="rId30"/>
    <p:sldId id="287" r:id="rId31"/>
    <p:sldId id="288" r:id="rId32"/>
    <p:sldId id="289" r:id="rId33"/>
    <p:sldId id="290" r:id="rId34"/>
    <p:sldId id="325" r:id="rId35"/>
    <p:sldId id="291" r:id="rId36"/>
    <p:sldId id="292" r:id="rId37"/>
    <p:sldId id="293" r:id="rId38"/>
    <p:sldId id="294" r:id="rId39"/>
    <p:sldId id="295" r:id="rId40"/>
    <p:sldId id="296" r:id="rId41"/>
    <p:sldId id="336" r:id="rId42"/>
    <p:sldId id="298" r:id="rId43"/>
    <p:sldId id="299" r:id="rId44"/>
    <p:sldId id="300" r:id="rId45"/>
    <p:sldId id="301" r:id="rId46"/>
    <p:sldId id="333" r:id="rId47"/>
    <p:sldId id="302" r:id="rId48"/>
    <p:sldId id="303" r:id="rId49"/>
    <p:sldId id="337" r:id="rId50"/>
  </p:sldIdLst>
  <p:sldSz cx="9144000" cy="6858000" type="screen4x3"/>
  <p:notesSz cx="9874250" cy="67976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6C0A"/>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Stile medio 3 - Colore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3B4B98B0-60AC-42C2-AFA5-B58CD77FA1E5}" styleName="Stile chiaro 1 - Colore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FD0F851-EC5A-4D38-B0AD-8093EC10F338}" styleName="Stile chiaro 1 - Colore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80" autoAdjust="0"/>
    <p:restoredTop sz="95485" autoAdjust="0"/>
  </p:normalViewPr>
  <p:slideViewPr>
    <p:cSldViewPr snapToGrid="0" snapToObjects="1">
      <p:cViewPr>
        <p:scale>
          <a:sx n="70" d="100"/>
          <a:sy n="70" d="100"/>
        </p:scale>
        <p:origin x="-600" y="-18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203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slide" Target="slides/slide39.xml"/><Relationship Id="rId50" Type="http://schemas.openxmlformats.org/officeDocument/2006/relationships/slide" Target="slides/slide42.xml"/><Relationship Id="rId55"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slide" Target="slides/slide33.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tableStyles" Target="tableStyles.xml"/><Relationship Id="rId8" Type="http://schemas.openxmlformats.org/officeDocument/2006/relationships/slideMaster" Target="slideMasters/slideMaster8.xml"/><Relationship Id="rId51" Type="http://schemas.openxmlformats.org/officeDocument/2006/relationships/notesMaster" Target="notesMasters/notesMaster1.xml"/><Relationship Id="rId3"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278842" cy="339884"/>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5593123" y="0"/>
            <a:ext cx="4278842" cy="339884"/>
          </a:xfrm>
          <a:prstGeom prst="rect">
            <a:avLst/>
          </a:prstGeom>
        </p:spPr>
        <p:txBody>
          <a:bodyPr vert="horz" lIns="91440" tIns="45720" rIns="91440" bIns="45720" rtlCol="0"/>
          <a:lstStyle>
            <a:lvl1pPr algn="r">
              <a:defRPr sz="1200"/>
            </a:lvl1pPr>
          </a:lstStyle>
          <a:p>
            <a:fld id="{BF05ECAB-C74C-47E9-A878-B78706F35088}" type="datetimeFigureOut">
              <a:rPr lang="en-GB" smtClean="0"/>
              <a:t>25/11/2015</a:t>
            </a:fld>
            <a:endParaRPr lang="en-GB"/>
          </a:p>
        </p:txBody>
      </p:sp>
      <p:sp>
        <p:nvSpPr>
          <p:cNvPr id="4" name="Footer Placeholder 3"/>
          <p:cNvSpPr>
            <a:spLocks noGrp="1"/>
          </p:cNvSpPr>
          <p:nvPr>
            <p:ph type="ftr" sz="quarter" idx="2"/>
          </p:nvPr>
        </p:nvSpPr>
        <p:spPr>
          <a:xfrm>
            <a:off x="0" y="6456612"/>
            <a:ext cx="4278842" cy="339884"/>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5593123" y="6456612"/>
            <a:ext cx="4278842" cy="339884"/>
          </a:xfrm>
          <a:prstGeom prst="rect">
            <a:avLst/>
          </a:prstGeom>
        </p:spPr>
        <p:txBody>
          <a:bodyPr vert="horz" lIns="91440" tIns="45720" rIns="91440" bIns="45720" rtlCol="0" anchor="b"/>
          <a:lstStyle>
            <a:lvl1pPr algn="r">
              <a:defRPr sz="1200"/>
            </a:lvl1pPr>
          </a:lstStyle>
          <a:p>
            <a:fld id="{A37E8E25-DEA8-4D54-8B3E-A39F60EED8F5}" type="slidenum">
              <a:rPr lang="en-GB" smtClean="0"/>
              <a:t>‹N›</a:t>
            </a:fld>
            <a:endParaRPr lang="en-GB"/>
          </a:p>
        </p:txBody>
      </p:sp>
    </p:spTree>
    <p:extLst>
      <p:ext uri="{BB962C8B-B14F-4D97-AF65-F5344CB8AC3E}">
        <p14:creationId xmlns:p14="http://schemas.microsoft.com/office/powerpoint/2010/main" val="2772086567"/>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2.png>
</file>

<file path=ppt/media/image20.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278842" cy="339884"/>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5593123" y="0"/>
            <a:ext cx="4278842" cy="339884"/>
          </a:xfrm>
          <a:prstGeom prst="rect">
            <a:avLst/>
          </a:prstGeom>
        </p:spPr>
        <p:txBody>
          <a:bodyPr vert="horz" lIns="91440" tIns="45720" rIns="91440" bIns="45720" rtlCol="0"/>
          <a:lstStyle>
            <a:lvl1pPr algn="r">
              <a:defRPr sz="1200"/>
            </a:lvl1pPr>
          </a:lstStyle>
          <a:p>
            <a:fld id="{162BA461-5844-4C47-A9B4-F0758805B0D4}" type="datetimeFigureOut">
              <a:rPr lang="en-GB" smtClean="0"/>
              <a:pPr/>
              <a:t>25/11/2015</a:t>
            </a:fld>
            <a:endParaRPr lang="en-GB"/>
          </a:p>
        </p:txBody>
      </p:sp>
      <p:sp>
        <p:nvSpPr>
          <p:cNvPr id="4" name="Slide Image Placeholder 3"/>
          <p:cNvSpPr>
            <a:spLocks noGrp="1" noRot="1" noChangeAspect="1"/>
          </p:cNvSpPr>
          <p:nvPr>
            <p:ph type="sldImg" idx="2"/>
          </p:nvPr>
        </p:nvSpPr>
        <p:spPr>
          <a:xfrm>
            <a:off x="3236913" y="509588"/>
            <a:ext cx="3400425" cy="254952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987425" y="3228896"/>
            <a:ext cx="7899400" cy="3058954"/>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6456612"/>
            <a:ext cx="4278842" cy="339884"/>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5593123" y="6456612"/>
            <a:ext cx="4278842" cy="339884"/>
          </a:xfrm>
          <a:prstGeom prst="rect">
            <a:avLst/>
          </a:prstGeom>
        </p:spPr>
        <p:txBody>
          <a:bodyPr vert="horz" lIns="91440" tIns="45720" rIns="91440" bIns="45720" rtlCol="0" anchor="b"/>
          <a:lstStyle>
            <a:lvl1pPr algn="r">
              <a:defRPr sz="1200"/>
            </a:lvl1pPr>
          </a:lstStyle>
          <a:p>
            <a:fld id="{421C3DF7-7E4F-465D-B7BF-57DE096E630B}" type="slidenum">
              <a:rPr lang="en-GB" smtClean="0"/>
              <a:pPr/>
              <a:t>‹N›</a:t>
            </a:fld>
            <a:endParaRPr lang="en-GB"/>
          </a:p>
        </p:txBody>
      </p:sp>
    </p:spTree>
    <p:extLst>
      <p:ext uri="{BB962C8B-B14F-4D97-AF65-F5344CB8AC3E}">
        <p14:creationId xmlns:p14="http://schemas.microsoft.com/office/powerpoint/2010/main" val="37024374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693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742E624A-E42B-4232-BFDC-82027578FED0}" type="datetimeFigureOut">
              <a:rPr lang="en-GB" smtClean="0"/>
              <a:pPr/>
              <a:t>25/11/2015</a:t>
            </a:fld>
            <a:endParaRPr lang="en-GB"/>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GB"/>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376B1A33-21D8-4DDA-8652-DCC3F422CFA0}" type="slidenum">
              <a:rPr lang="en-GB" smtClean="0"/>
              <a:pPr/>
              <a:t>‹N›</a:t>
            </a:fld>
            <a:endParaRPr lang="en-GB"/>
          </a:p>
        </p:txBody>
      </p:sp>
    </p:spTree>
    <p:extLst>
      <p:ext uri="{BB962C8B-B14F-4D97-AF65-F5344CB8AC3E}">
        <p14:creationId xmlns:p14="http://schemas.microsoft.com/office/powerpoint/2010/main" val="33292816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0029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01621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5686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822222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95504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911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929715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3.xml"/><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4.xml"/><Relationship Id="rId4" Type="http://schemas.openxmlformats.org/officeDocument/2006/relationships/image" Target="../media/image4.jpe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4.xml"/><Relationship Id="rId1" Type="http://schemas.openxmlformats.org/officeDocument/2006/relationships/slideLayout" Target="../slideLayouts/slideLayout5.xml"/><Relationship Id="rId4" Type="http://schemas.openxmlformats.org/officeDocument/2006/relationships/image" Target="../media/image5.jpe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6.xml"/><Relationship Id="rId4" Type="http://schemas.openxmlformats.org/officeDocument/2006/relationships/image" Target="../media/image6.jpe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6.xml"/><Relationship Id="rId1" Type="http://schemas.openxmlformats.org/officeDocument/2006/relationships/slideLayout" Target="../slideLayouts/slideLayout7.xml"/><Relationship Id="rId4" Type="http://schemas.openxmlformats.org/officeDocument/2006/relationships/image" Target="../media/image7.jpe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7.xml"/><Relationship Id="rId1" Type="http://schemas.openxmlformats.org/officeDocument/2006/relationships/slideLayout" Target="../slideLayouts/slideLayout8.xml"/><Relationship Id="rId4" Type="http://schemas.openxmlformats.org/officeDocument/2006/relationships/image" Target="../media/image6.jpe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8.xml"/><Relationship Id="rId1" Type="http://schemas.openxmlformats.org/officeDocument/2006/relationships/slideLayout" Target="../slideLayouts/slideLayout9.xml"/><Relationship Id="rId4" Type="http://schemas.openxmlformats.org/officeDocument/2006/relationships/image" Target="../media/image8.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New_Uni_Leic_CMYK_Black.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467544" y="260648"/>
            <a:ext cx="2014795" cy="478552"/>
          </a:xfrm>
          <a:prstGeom prst="rect">
            <a:avLst/>
          </a:prstGeom>
        </p:spPr>
      </p:pic>
      <p:pic>
        <p:nvPicPr>
          <p:cNvPr id="8" name="Picture 7" descr="bac-inside.png"/>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0" y="6440424"/>
            <a:ext cx="9144000" cy="417576"/>
          </a:xfrm>
          <a:prstGeom prst="rect">
            <a:avLst/>
          </a:prstGeom>
        </p:spPr>
      </p:pic>
    </p:spTree>
    <p:extLst>
      <p:ext uri="{BB962C8B-B14F-4D97-AF65-F5344CB8AC3E}">
        <p14:creationId xmlns:p14="http://schemas.microsoft.com/office/powerpoint/2010/main" val="4176905989"/>
      </p:ext>
    </p:extLst>
  </p:cSld>
  <p:clrMap bg1="lt1" tx1="dk1" bg2="lt2" tx2="dk2" accent1="accent1" accent2="accent2" accent3="accent3" accent4="accent4" accent5="accent5" accent6="accent6" hlink="hlink" folHlink="folHlink"/>
  <p:sldLayoutIdLst>
    <p:sldLayoutId id="2147483671" r:id="rId1"/>
    <p:sldLayoutId id="2147483676" r:id="rId2"/>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PP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5447531"/>
            <a:ext cx="9144000" cy="1406925"/>
          </a:xfrm>
          <a:prstGeom prst="rect">
            <a:avLst/>
          </a:prstGeom>
        </p:spPr>
      </p:pic>
      <p:pic>
        <p:nvPicPr>
          <p:cNvPr id="8" name="Picture 7" descr="New_Uni_Leic_CMYK_Black.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467544" y="260648"/>
            <a:ext cx="2014795" cy="478552"/>
          </a:xfrm>
          <a:prstGeom prst="rect">
            <a:avLst/>
          </a:prstGeom>
        </p:spPr>
      </p:pic>
    </p:spTree>
    <p:extLst>
      <p:ext uri="{BB962C8B-B14F-4D97-AF65-F5344CB8AC3E}">
        <p14:creationId xmlns:p14="http://schemas.microsoft.com/office/powerpoint/2010/main" val="1782407833"/>
      </p:ext>
    </p:extLst>
  </p:cSld>
  <p:clrMap bg1="lt1" tx1="dk1" bg2="lt2" tx2="dk2" accent1="accent1" accent2="accent2" accent3="accent3" accent4="accent4" accent5="accent5" accent6="accent6" hlink="hlink" folHlink="folHlink"/>
  <p:sldLayoutIdLst>
    <p:sldLayoutId id="2147483673" r:id="rId1"/>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descr="New_Uni_Leic_CMYK_Blac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7544" y="260648"/>
            <a:ext cx="2014795" cy="478552"/>
          </a:xfrm>
          <a:prstGeom prst="rect">
            <a:avLst/>
          </a:prstGeom>
        </p:spPr>
      </p:pic>
      <p:pic>
        <p:nvPicPr>
          <p:cNvPr id="2" name="Picture 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4776216"/>
            <a:ext cx="9144000" cy="2081784"/>
          </a:xfrm>
          <a:prstGeom prst="rect">
            <a:avLst/>
          </a:prstGeom>
        </p:spPr>
      </p:pic>
    </p:spTree>
    <p:extLst>
      <p:ext uri="{BB962C8B-B14F-4D97-AF65-F5344CB8AC3E}">
        <p14:creationId xmlns:p14="http://schemas.microsoft.com/office/powerpoint/2010/main" val="1457696443"/>
      </p:ext>
    </p:extLst>
  </p:cSld>
  <p:clrMap bg1="lt1" tx1="dk1" bg2="lt2" tx2="dk2" accent1="accent1" accent2="accent2" accent3="accent3" accent4="accent4" accent5="accent5" accent6="accent6" hlink="hlink" folHlink="folHlink"/>
  <p:sldLayoutIdLst>
    <p:sldLayoutId id="2147483661" r:id="rId1"/>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descr="New_Uni_Leic_CMYK_Blac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7544" y="260648"/>
            <a:ext cx="2014795" cy="478552"/>
          </a:xfrm>
          <a:prstGeom prst="rect">
            <a:avLst/>
          </a:prstGeom>
        </p:spPr>
      </p:pic>
      <p:pic>
        <p:nvPicPr>
          <p:cNvPr id="2" name="Picture 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4756813"/>
            <a:ext cx="9144000" cy="2109216"/>
          </a:xfrm>
          <a:prstGeom prst="rect">
            <a:avLst/>
          </a:prstGeom>
        </p:spPr>
      </p:pic>
    </p:spTree>
    <p:extLst>
      <p:ext uri="{BB962C8B-B14F-4D97-AF65-F5344CB8AC3E}">
        <p14:creationId xmlns:p14="http://schemas.microsoft.com/office/powerpoint/2010/main" val="2006190731"/>
      </p:ext>
    </p:extLst>
  </p:cSld>
  <p:clrMap bg1="lt1" tx1="dk1" bg2="lt2" tx2="dk2" accent1="accent1" accent2="accent2" accent3="accent3" accent4="accent4" accent5="accent5" accent6="accent6" hlink="hlink" folHlink="folHlink"/>
  <p:sldLayoutIdLst>
    <p:sldLayoutId id="2147483663" r:id="rId1"/>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descr="New_Uni_Leic_CMYK_Blac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7544" y="260648"/>
            <a:ext cx="2014795" cy="478552"/>
          </a:xfrm>
          <a:prstGeom prst="rect">
            <a:avLst/>
          </a:prstGeom>
        </p:spPr>
      </p:pic>
      <p:pic>
        <p:nvPicPr>
          <p:cNvPr id="2" name="Picture 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4748784"/>
            <a:ext cx="9144000" cy="2109216"/>
          </a:xfrm>
          <a:prstGeom prst="rect">
            <a:avLst/>
          </a:prstGeom>
        </p:spPr>
      </p:pic>
    </p:spTree>
    <p:extLst>
      <p:ext uri="{BB962C8B-B14F-4D97-AF65-F5344CB8AC3E}">
        <p14:creationId xmlns:p14="http://schemas.microsoft.com/office/powerpoint/2010/main" val="743189063"/>
      </p:ext>
    </p:extLst>
  </p:cSld>
  <p:clrMap bg1="lt1" tx1="dk1" bg2="lt2" tx2="dk2" accent1="accent1" accent2="accent2" accent3="accent3" accent4="accent4" accent5="accent5" accent6="accent6" hlink="hlink" folHlink="folHlink"/>
  <p:sldLayoutIdLst>
    <p:sldLayoutId id="2147483665" r:id="rId1"/>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3" name="Picture 12" descr="New_Uni_Leic_CMYK_Blac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7544" y="260648"/>
            <a:ext cx="2014795" cy="478552"/>
          </a:xfrm>
          <a:prstGeom prst="rect">
            <a:avLst/>
          </a:prstGeom>
        </p:spPr>
      </p:pic>
      <p:pic>
        <p:nvPicPr>
          <p:cNvPr id="10" name="Picture 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4748784"/>
            <a:ext cx="9144000" cy="2109216"/>
          </a:xfrm>
          <a:prstGeom prst="rect">
            <a:avLst/>
          </a:prstGeom>
        </p:spPr>
      </p:pic>
    </p:spTree>
    <p:extLst>
      <p:ext uri="{BB962C8B-B14F-4D97-AF65-F5344CB8AC3E}">
        <p14:creationId xmlns:p14="http://schemas.microsoft.com/office/powerpoint/2010/main" val="3498463900"/>
      </p:ext>
    </p:extLst>
  </p:cSld>
  <p:clrMap bg1="lt1" tx1="dk1" bg2="lt2" tx2="dk2" accent1="accent1" accent2="accent2" accent3="accent3" accent4="accent4" accent5="accent5" accent6="accent6" hlink="hlink" folHlink="folHlink"/>
  <p:sldLayoutIdLst>
    <p:sldLayoutId id="2147483675" r:id="rId1"/>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descr="New_Uni_Leic_CMYK_Blac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7544" y="260648"/>
            <a:ext cx="2014795" cy="478552"/>
          </a:xfrm>
          <a:prstGeom prst="rect">
            <a:avLst/>
          </a:prstGeom>
        </p:spPr>
      </p:pic>
      <p:pic>
        <p:nvPicPr>
          <p:cNvPr id="2" name="Picture 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4748784"/>
            <a:ext cx="9144000" cy="2109216"/>
          </a:xfrm>
          <a:prstGeom prst="rect">
            <a:avLst/>
          </a:prstGeom>
        </p:spPr>
      </p:pic>
    </p:spTree>
    <p:extLst>
      <p:ext uri="{BB962C8B-B14F-4D97-AF65-F5344CB8AC3E}">
        <p14:creationId xmlns:p14="http://schemas.microsoft.com/office/powerpoint/2010/main" val="465308042"/>
      </p:ext>
    </p:extLst>
  </p:cSld>
  <p:clrMap bg1="lt1" tx1="dk1" bg2="lt2" tx2="dk2" accent1="accent1" accent2="accent2" accent3="accent3" accent4="accent4" accent5="accent5" accent6="accent6" hlink="hlink" folHlink="folHlink"/>
  <p:sldLayoutIdLst>
    <p:sldLayoutId id="2147483667" r:id="rId1"/>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descr="New_Uni_Leic_CMYK_Blac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7544" y="260648"/>
            <a:ext cx="2014795" cy="478552"/>
          </a:xfrm>
          <a:prstGeom prst="rect">
            <a:avLst/>
          </a:prstGeom>
        </p:spPr>
      </p:pic>
      <p:pic>
        <p:nvPicPr>
          <p:cNvPr id="2" name="Picture 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4748784"/>
            <a:ext cx="9144000" cy="2109216"/>
          </a:xfrm>
          <a:prstGeom prst="rect">
            <a:avLst/>
          </a:prstGeom>
        </p:spPr>
      </p:pic>
    </p:spTree>
    <p:extLst>
      <p:ext uri="{BB962C8B-B14F-4D97-AF65-F5344CB8AC3E}">
        <p14:creationId xmlns:p14="http://schemas.microsoft.com/office/powerpoint/2010/main" val="1684558320"/>
      </p:ext>
    </p:extLst>
  </p:cSld>
  <p:clrMap bg1="lt1" tx1="dk1" bg2="lt2" tx2="dk2" accent1="accent1" accent2="accent2" accent3="accent3" accent4="accent4" accent5="accent5" accent6="accent6" hlink="hlink" folHlink="folHlink"/>
  <p:sldLayoutIdLst>
    <p:sldLayoutId id="2147483669" r:id="rId1"/>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3.xml"/><Relationship Id="rId6" Type="http://schemas.openxmlformats.org/officeDocument/2006/relationships/image" Target="../media/image13.gif"/><Relationship Id="rId5" Type="http://schemas.openxmlformats.org/officeDocument/2006/relationships/image" Target="../media/image12.pn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broadinstitute.github.io/picard/explain-flags.html" TargetMode="External"/><Relationship Id="rId2" Type="http://schemas.openxmlformats.org/officeDocument/2006/relationships/hyperlink" Target="http://samtools.sourceforge.net/SAMv1.pdf" TargetMode="Externa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hyperlink" Target="http://samtools.sourceforge.net/SAMv1.pdf"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amtools.sourceforge.net/SAMv1.pdf"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www.broadinstitute.org/gatk/gatkdocs/org_broadinstitute_sting_gatk_walkers_bqsr_BaseRecalibrator.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 name="TextBox 16"/>
          <p:cNvSpPr txBox="1"/>
          <p:nvPr/>
        </p:nvSpPr>
        <p:spPr>
          <a:xfrm>
            <a:off x="693093" y="1278384"/>
            <a:ext cx="7704856" cy="3139321"/>
          </a:xfrm>
          <a:prstGeom prst="rect">
            <a:avLst/>
          </a:prstGeom>
          <a:noFill/>
        </p:spPr>
        <p:txBody>
          <a:bodyPr wrap="square" rtlCol="0">
            <a:spAutoFit/>
          </a:bodyPr>
          <a:lstStyle/>
          <a:p>
            <a:pPr algn="ctr"/>
            <a:r>
              <a:rPr lang="en-GB" sz="2800" b="1" dirty="0" smtClean="0">
                <a:solidFill>
                  <a:schemeClr val="accent5">
                    <a:lumMod val="75000"/>
                  </a:schemeClr>
                </a:solidFill>
              </a:rPr>
              <a:t>DAY3</a:t>
            </a:r>
          </a:p>
          <a:p>
            <a:pPr algn="ctr"/>
            <a:endParaRPr lang="en-GB" sz="2800" dirty="0" smtClean="0"/>
          </a:p>
          <a:p>
            <a:pPr algn="ctr"/>
            <a:r>
              <a:rPr lang="en-GB" sz="2800" dirty="0" smtClean="0"/>
              <a:t>Aligning PE reads to a reference genome and </a:t>
            </a:r>
          </a:p>
          <a:p>
            <a:pPr algn="ctr"/>
            <a:r>
              <a:rPr lang="en-GB" sz="2800" dirty="0" smtClean="0"/>
              <a:t>BAM refinement </a:t>
            </a:r>
          </a:p>
          <a:p>
            <a:pPr algn="ctr"/>
            <a:r>
              <a:rPr lang="it-IT" dirty="0" smtClean="0"/>
              <a:t>25.11.2015</a:t>
            </a:r>
            <a:endParaRPr lang="en-GB" dirty="0" smtClean="0"/>
          </a:p>
          <a:p>
            <a:pPr algn="ctr"/>
            <a:endParaRPr lang="en-GB" sz="2800" dirty="0"/>
          </a:p>
          <a:p>
            <a:pPr algn="ctr"/>
            <a:r>
              <a:rPr lang="en-GB" sz="2000" dirty="0" smtClean="0"/>
              <a:t>Chiara </a:t>
            </a:r>
            <a:r>
              <a:rPr lang="en-GB" sz="2000" dirty="0" err="1" smtClean="0"/>
              <a:t>Batini</a:t>
            </a:r>
            <a:r>
              <a:rPr lang="en-GB" sz="2000" dirty="0" smtClean="0"/>
              <a:t> </a:t>
            </a:r>
          </a:p>
          <a:p>
            <a:pPr algn="ctr"/>
            <a:r>
              <a:rPr lang="en-GB" sz="2000" dirty="0" smtClean="0"/>
              <a:t>cb334@le.ac.uk</a:t>
            </a:r>
            <a:endParaRPr lang="en-GB" sz="2000" dirty="0"/>
          </a:p>
        </p:txBody>
      </p:sp>
      <p:sp>
        <p:nvSpPr>
          <p:cNvPr id="18" name="Rounded Rectangle 17"/>
          <p:cNvSpPr/>
          <p:nvPr/>
        </p:nvSpPr>
        <p:spPr>
          <a:xfrm>
            <a:off x="909117" y="1278384"/>
            <a:ext cx="7272808" cy="3528392"/>
          </a:xfrm>
          <a:prstGeom prst="roundRect">
            <a:avLst/>
          </a:prstGeom>
          <a:no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Immagin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92280" y="5229200"/>
            <a:ext cx="2195736" cy="1806096"/>
          </a:xfrm>
          <a:prstGeom prst="rect">
            <a:avLst/>
          </a:prstGeom>
        </p:spPr>
      </p:pic>
      <p:pic>
        <p:nvPicPr>
          <p:cNvPr id="10" name="Immagin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5373216"/>
            <a:ext cx="1368998" cy="1484784"/>
          </a:xfrm>
          <a:prstGeom prst="rect">
            <a:avLst/>
          </a:prstGeom>
        </p:spPr>
      </p:pic>
      <p:grpSp>
        <p:nvGrpSpPr>
          <p:cNvPr id="3" name="Gruppo 2"/>
          <p:cNvGrpSpPr/>
          <p:nvPr/>
        </p:nvGrpSpPr>
        <p:grpSpPr>
          <a:xfrm>
            <a:off x="2606721" y="6057963"/>
            <a:ext cx="3780431" cy="764583"/>
            <a:chOff x="2702257" y="5894187"/>
            <a:chExt cx="3780431" cy="764583"/>
          </a:xfrm>
        </p:grpSpPr>
        <p:pic>
          <p:nvPicPr>
            <p:cNvPr id="8"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02257" y="6170970"/>
              <a:ext cx="1368687" cy="48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Picture 2" descr="\\uol.le.ac.uk\root\staff\home\k\kl167\My Documents\CBS_design_info\CBS_templates\bubbles_png\bbash_bubbl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70944" y="5894187"/>
              <a:ext cx="764583" cy="764583"/>
            </a:xfrm>
            <a:prstGeom prst="rect">
              <a:avLst/>
            </a:prstGeom>
            <a:noFill/>
            <a:extLst>
              <a:ext uri="{909E8E84-426E-40DD-AFC4-6F175D3DCCD1}">
                <a14:hiddenFill xmlns:a14="http://schemas.microsoft.com/office/drawing/2010/main">
                  <a:solidFill>
                    <a:srgbClr val="FFFFFF"/>
                  </a:solidFill>
                </a14:hiddenFill>
              </a:ext>
            </a:extLst>
          </p:spPr>
        </p:pic>
        <p:pic>
          <p:nvPicPr>
            <p:cNvPr id="11" name="Immagine 10"/>
            <p:cNvPicPr>
              <a:picLocks noChangeAspect="1"/>
            </p:cNvPicPr>
            <p:nvPr/>
          </p:nvPicPr>
          <p:blipFill>
            <a:blip r:embed="rId6"/>
            <a:stretch>
              <a:fillRect/>
            </a:stretch>
          </p:blipFill>
          <p:spPr>
            <a:xfrm>
              <a:off x="4931064" y="6235761"/>
              <a:ext cx="1551624" cy="423009"/>
            </a:xfrm>
            <a:prstGeom prst="rect">
              <a:avLst/>
            </a:prstGeom>
            <a:ln>
              <a:noFill/>
            </a:ln>
          </p:spPr>
        </p:pic>
        <p:sp>
          <p:nvSpPr>
            <p:cNvPr id="2" name="CasellaDiTesto 1"/>
            <p:cNvSpPr txBox="1"/>
            <p:nvPr/>
          </p:nvSpPr>
          <p:spPr>
            <a:xfrm>
              <a:off x="4835527" y="6020514"/>
              <a:ext cx="959815" cy="338554"/>
            </a:xfrm>
            <a:prstGeom prst="rect">
              <a:avLst/>
            </a:prstGeom>
            <a:noFill/>
          </p:spPr>
          <p:txBody>
            <a:bodyPr wrap="none" rtlCol="0">
              <a:spAutoFit/>
            </a:bodyPr>
            <a:lstStyle/>
            <a:p>
              <a:r>
                <a:rPr lang="it-IT" sz="1600" dirty="0" smtClean="0"/>
                <a:t>BBASH </a:t>
              </a:r>
              <a:r>
                <a:rPr lang="it-IT" sz="1600" dirty="0" err="1" smtClean="0"/>
                <a:t>at</a:t>
              </a:r>
              <a:endParaRPr lang="it-IT" sz="1600" dirty="0"/>
            </a:p>
          </p:txBody>
        </p:sp>
      </p:grpSp>
    </p:spTree>
    <p:extLst>
      <p:ext uri="{BB962C8B-B14F-4D97-AF65-F5344CB8AC3E}">
        <p14:creationId xmlns:p14="http://schemas.microsoft.com/office/powerpoint/2010/main" val="21458681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5523948" cy="461665"/>
          </a:xfrm>
          <a:prstGeom prst="rect">
            <a:avLst/>
          </a:prstGeom>
          <a:noFill/>
        </p:spPr>
        <p:txBody>
          <a:bodyPr wrap="none" rtlCol="0">
            <a:spAutoFit/>
          </a:bodyPr>
          <a:lstStyle/>
          <a:p>
            <a:r>
              <a:rPr lang="en-GB" sz="2400" dirty="0" smtClean="0">
                <a:solidFill>
                  <a:schemeClr val="accent6">
                    <a:lumMod val="75000"/>
                  </a:schemeClr>
                </a:solidFill>
              </a:rPr>
              <a:t>alignment to a reference genome – details </a:t>
            </a:r>
          </a:p>
        </p:txBody>
      </p:sp>
      <p:sp>
        <p:nvSpPr>
          <p:cNvPr id="3" name="Rectangle 2"/>
          <p:cNvSpPr/>
          <p:nvPr/>
        </p:nvSpPr>
        <p:spPr>
          <a:xfrm>
            <a:off x="107504" y="476672"/>
            <a:ext cx="5184576" cy="1200329"/>
          </a:xfrm>
          <a:prstGeom prst="rect">
            <a:avLst/>
          </a:prstGeom>
        </p:spPr>
        <p:txBody>
          <a:bodyPr wrap="square">
            <a:spAutoFit/>
          </a:bodyPr>
          <a:lstStyle/>
          <a:p>
            <a:r>
              <a:rPr lang="en-GB" dirty="0" smtClean="0"/>
              <a:t>Characteristics of our experiment:</a:t>
            </a:r>
          </a:p>
          <a:p>
            <a:pPr marL="285750" indent="-285750">
              <a:buFont typeface="Arial" pitchFamily="34" charset="0"/>
              <a:buChar char="•"/>
            </a:pPr>
            <a:r>
              <a:rPr lang="en-GB" dirty="0" smtClean="0"/>
              <a:t>Yeast genome: 12.5 Mbp; 16 chromosomes</a:t>
            </a:r>
          </a:p>
          <a:p>
            <a:pPr marL="285750" indent="-285750">
              <a:buFont typeface="Arial" pitchFamily="34" charset="0"/>
              <a:buChar char="•"/>
            </a:pPr>
            <a:r>
              <a:rPr lang="en-GB" dirty="0" smtClean="0"/>
              <a:t>Whole genome sequencing</a:t>
            </a:r>
          </a:p>
          <a:p>
            <a:pPr marL="285750" indent="-285750">
              <a:buFont typeface="Arial" pitchFamily="34" charset="0"/>
              <a:buChar char="•"/>
            </a:pPr>
            <a:r>
              <a:rPr lang="en-GB" dirty="0" smtClean="0"/>
              <a:t>Paired-end reads, 108bp, one library, 2 lanes</a:t>
            </a:r>
            <a:endParaRPr lang="en-GB" dirty="0"/>
          </a:p>
        </p:txBody>
      </p:sp>
      <p:sp>
        <p:nvSpPr>
          <p:cNvPr id="6" name="Rectangle 5"/>
          <p:cNvSpPr/>
          <p:nvPr/>
        </p:nvSpPr>
        <p:spPr>
          <a:xfrm>
            <a:off x="179512" y="1988840"/>
            <a:ext cx="6576130" cy="646331"/>
          </a:xfrm>
          <a:prstGeom prst="rect">
            <a:avLst/>
          </a:prstGeom>
        </p:spPr>
        <p:txBody>
          <a:bodyPr wrap="square">
            <a:spAutoFit/>
          </a:bodyPr>
          <a:lstStyle/>
          <a:p>
            <a:r>
              <a:rPr lang="en-GB" dirty="0" smtClean="0"/>
              <a:t>You should be in the right directory, otherwise move there </a:t>
            </a:r>
          </a:p>
          <a:p>
            <a:r>
              <a:rPr lang="en-GB" dirty="0" smtClean="0"/>
              <a:t>(</a:t>
            </a:r>
            <a:r>
              <a:rPr lang="en-GB" dirty="0" smtClean="0">
                <a:latin typeface="Courier New" pitchFamily="49" charset="0"/>
                <a:cs typeface="Courier New" pitchFamily="49" charset="0"/>
              </a:rPr>
              <a:t>cd </a:t>
            </a:r>
            <a:r>
              <a:rPr lang="it-IT" dirty="0">
                <a:latin typeface="Courier New" pitchFamily="49" charset="0"/>
                <a:cs typeface="Courier New" pitchFamily="49" charset="0"/>
              </a:rPr>
              <a:t>/pico/scratch/</a:t>
            </a:r>
            <a:r>
              <a:rPr lang="it-IT" dirty="0" err="1">
                <a:latin typeface="Courier New" pitchFamily="49" charset="0"/>
                <a:cs typeface="Courier New" pitchFamily="49" charset="0"/>
              </a:rPr>
              <a:t>userexternal</a:t>
            </a:r>
            <a:r>
              <a:rPr lang="it-IT" dirty="0">
                <a:latin typeface="Courier New" pitchFamily="49" charset="0"/>
                <a:cs typeface="Courier New" pitchFamily="49" charset="0"/>
              </a:rPr>
              <a:t>/</a:t>
            </a:r>
            <a:r>
              <a:rPr lang="it-IT" dirty="0">
                <a:solidFill>
                  <a:schemeClr val="bg1">
                    <a:lumMod val="75000"/>
                  </a:schemeClr>
                </a:solidFill>
                <a:latin typeface="Courier New" pitchFamily="49" charset="0"/>
                <a:cs typeface="Courier New" pitchFamily="49" charset="0"/>
              </a:rPr>
              <a:t>username</a:t>
            </a:r>
            <a:r>
              <a:rPr lang="it-IT" dirty="0">
                <a:latin typeface="Courier New" pitchFamily="49" charset="0"/>
                <a:cs typeface="Courier New" pitchFamily="49" charset="0"/>
              </a:rPr>
              <a:t>/day3)</a:t>
            </a:r>
            <a:endParaRPr lang="en-GB" dirty="0" smtClean="0"/>
          </a:p>
        </p:txBody>
      </p:sp>
    </p:spTree>
    <p:extLst>
      <p:ext uri="{BB962C8B-B14F-4D97-AF65-F5344CB8AC3E}">
        <p14:creationId xmlns:p14="http://schemas.microsoft.com/office/powerpoint/2010/main" val="10042021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Rectangle 10"/>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5627310" cy="461665"/>
          </a:xfrm>
          <a:prstGeom prst="rect">
            <a:avLst/>
          </a:prstGeom>
          <a:noFill/>
        </p:spPr>
        <p:txBody>
          <a:bodyPr wrap="none" rtlCol="0">
            <a:spAutoFit/>
          </a:bodyPr>
          <a:lstStyle/>
          <a:p>
            <a:r>
              <a:rPr lang="en-GB" sz="2400" dirty="0" smtClean="0">
                <a:solidFill>
                  <a:schemeClr val="accent6">
                    <a:lumMod val="75000"/>
                  </a:schemeClr>
                </a:solidFill>
              </a:rPr>
              <a:t>alignment to a reference genome - indexing</a:t>
            </a:r>
          </a:p>
        </p:txBody>
      </p:sp>
      <p:sp>
        <p:nvSpPr>
          <p:cNvPr id="5" name="Rectangle 4"/>
          <p:cNvSpPr/>
          <p:nvPr/>
        </p:nvSpPr>
        <p:spPr>
          <a:xfrm>
            <a:off x="35496" y="476672"/>
            <a:ext cx="8928992" cy="369332"/>
          </a:xfrm>
          <a:prstGeom prst="rect">
            <a:avLst/>
          </a:prstGeom>
        </p:spPr>
        <p:txBody>
          <a:bodyPr wrap="square">
            <a:spAutoFit/>
          </a:bodyPr>
          <a:lstStyle/>
          <a:p>
            <a:r>
              <a:rPr lang="en-GB" dirty="0"/>
              <a:t>c</a:t>
            </a:r>
            <a:r>
              <a:rPr lang="en-GB" dirty="0" smtClean="0"/>
              <a:t>reate the index of the reference genome (for </a:t>
            </a:r>
            <a:r>
              <a:rPr lang="en-GB" dirty="0" err="1" smtClean="0"/>
              <a:t>bwa</a:t>
            </a:r>
            <a:r>
              <a:rPr lang="en-GB" dirty="0" smtClean="0"/>
              <a:t>, </a:t>
            </a:r>
            <a:r>
              <a:rPr lang="en-GB" dirty="0" err="1" smtClean="0"/>
              <a:t>samtools</a:t>
            </a:r>
            <a:r>
              <a:rPr lang="en-GB" dirty="0" smtClean="0"/>
              <a:t> and </a:t>
            </a:r>
            <a:r>
              <a:rPr lang="en-GB" dirty="0" err="1" smtClean="0"/>
              <a:t>picard</a:t>
            </a:r>
            <a:r>
              <a:rPr lang="en-GB" dirty="0" smtClean="0"/>
              <a:t>)</a:t>
            </a:r>
            <a:endParaRPr lang="en-GB" dirty="0"/>
          </a:p>
        </p:txBody>
      </p:sp>
      <p:sp>
        <p:nvSpPr>
          <p:cNvPr id="7" name="Rectangle 6"/>
          <p:cNvSpPr/>
          <p:nvPr/>
        </p:nvSpPr>
        <p:spPr>
          <a:xfrm>
            <a:off x="179512" y="1810762"/>
            <a:ext cx="8928992" cy="369332"/>
          </a:xfrm>
          <a:prstGeom prst="rect">
            <a:avLst/>
          </a:prstGeom>
        </p:spPr>
        <p:txBody>
          <a:bodyPr wrap="square">
            <a:spAutoFit/>
          </a:bodyPr>
          <a:lstStyle/>
          <a:p>
            <a:r>
              <a:rPr lang="en-GB" dirty="0" err="1" smtClean="0"/>
              <a:t>bwa</a:t>
            </a:r>
            <a:r>
              <a:rPr lang="en-GB" dirty="0" smtClean="0"/>
              <a:t> index</a:t>
            </a:r>
            <a:endParaRPr lang="en-GB" dirty="0"/>
          </a:p>
        </p:txBody>
      </p:sp>
      <p:sp>
        <p:nvSpPr>
          <p:cNvPr id="8" name="Rectangle 7"/>
          <p:cNvSpPr/>
          <p:nvPr/>
        </p:nvSpPr>
        <p:spPr>
          <a:xfrm>
            <a:off x="192365" y="2228671"/>
            <a:ext cx="8533824" cy="923330"/>
          </a:xfrm>
          <a:prstGeom prst="rect">
            <a:avLst/>
          </a:prstGeom>
        </p:spPr>
        <p:txBody>
          <a:bodyPr wrap="square">
            <a:spAutoFit/>
          </a:bodyPr>
          <a:lstStyle/>
          <a:p>
            <a:r>
              <a:rPr lang="en-GB" dirty="0" smtClean="0">
                <a:latin typeface="Courier" pitchFamily="49" charset="0"/>
              </a:rPr>
              <a:t>module </a:t>
            </a:r>
            <a:r>
              <a:rPr lang="en-GB" dirty="0">
                <a:latin typeface="Courier" pitchFamily="49" charset="0"/>
              </a:rPr>
              <a:t>load bwa</a:t>
            </a:r>
          </a:p>
          <a:p>
            <a:r>
              <a:rPr lang="en-GB" dirty="0" err="1">
                <a:latin typeface="Courier" pitchFamily="49" charset="0"/>
              </a:rPr>
              <a:t>bwa</a:t>
            </a:r>
            <a:r>
              <a:rPr lang="en-GB" dirty="0">
                <a:latin typeface="Courier" pitchFamily="49" charset="0"/>
              </a:rPr>
              <a:t> index </a:t>
            </a:r>
            <a:r>
              <a:rPr lang="en-GB" dirty="0">
                <a:solidFill>
                  <a:schemeClr val="bg1">
                    <a:lumMod val="50000"/>
                  </a:schemeClr>
                </a:solidFill>
                <a:latin typeface="Courier" pitchFamily="49" charset="0"/>
              </a:rPr>
              <a:t>-a is </a:t>
            </a:r>
            <a:r>
              <a:rPr lang="en-GB" dirty="0">
                <a:latin typeface="Courier" pitchFamily="49" charset="0"/>
              </a:rPr>
              <a:t>Saccharomyces_cerevisiae.EF4.68.dna.toplevel.fa</a:t>
            </a:r>
          </a:p>
        </p:txBody>
      </p:sp>
      <p:sp>
        <p:nvSpPr>
          <p:cNvPr id="9" name="Rectangle 8"/>
          <p:cNvSpPr/>
          <p:nvPr/>
        </p:nvSpPr>
        <p:spPr>
          <a:xfrm>
            <a:off x="184403" y="4274044"/>
            <a:ext cx="8928992" cy="369332"/>
          </a:xfrm>
          <a:prstGeom prst="rect">
            <a:avLst/>
          </a:prstGeom>
        </p:spPr>
        <p:txBody>
          <a:bodyPr wrap="square">
            <a:spAutoFit/>
          </a:bodyPr>
          <a:lstStyle/>
          <a:p>
            <a:r>
              <a:rPr lang="en-GB" dirty="0" smtClean="0"/>
              <a:t>index .</a:t>
            </a:r>
            <a:r>
              <a:rPr lang="en-GB" dirty="0" err="1" smtClean="0"/>
              <a:t>fai</a:t>
            </a:r>
            <a:endParaRPr lang="en-GB" dirty="0"/>
          </a:p>
        </p:txBody>
      </p:sp>
      <p:sp>
        <p:nvSpPr>
          <p:cNvPr id="10" name="Rectangle 9"/>
          <p:cNvSpPr/>
          <p:nvPr/>
        </p:nvSpPr>
        <p:spPr>
          <a:xfrm>
            <a:off x="192364" y="4778100"/>
            <a:ext cx="8700115" cy="646331"/>
          </a:xfrm>
          <a:prstGeom prst="rect">
            <a:avLst/>
          </a:prstGeom>
        </p:spPr>
        <p:txBody>
          <a:bodyPr wrap="square">
            <a:spAutoFit/>
          </a:bodyPr>
          <a:lstStyle/>
          <a:p>
            <a:r>
              <a:rPr lang="en-GB" dirty="0">
                <a:latin typeface="Courier" pitchFamily="49" charset="0"/>
              </a:rPr>
              <a:t>module load </a:t>
            </a:r>
            <a:r>
              <a:rPr lang="en-GB" dirty="0" err="1">
                <a:latin typeface="Courier" pitchFamily="49" charset="0"/>
              </a:rPr>
              <a:t>autoload</a:t>
            </a:r>
            <a:r>
              <a:rPr lang="en-GB" dirty="0">
                <a:latin typeface="Courier" pitchFamily="49" charset="0"/>
              </a:rPr>
              <a:t> </a:t>
            </a:r>
            <a:r>
              <a:rPr lang="en-GB" dirty="0" err="1">
                <a:latin typeface="Courier" pitchFamily="49" charset="0"/>
              </a:rPr>
              <a:t>samtools</a:t>
            </a:r>
            <a:endParaRPr lang="en-GB" dirty="0">
              <a:latin typeface="Courier" pitchFamily="49" charset="0"/>
            </a:endParaRPr>
          </a:p>
          <a:p>
            <a:r>
              <a:rPr lang="en-GB" dirty="0" err="1">
                <a:latin typeface="Courier" pitchFamily="49" charset="0"/>
              </a:rPr>
              <a:t>samtools</a:t>
            </a:r>
            <a:r>
              <a:rPr lang="en-GB" dirty="0">
                <a:latin typeface="Courier" pitchFamily="49" charset="0"/>
              </a:rPr>
              <a:t> </a:t>
            </a:r>
            <a:r>
              <a:rPr lang="en-GB" dirty="0" err="1">
                <a:latin typeface="Courier" pitchFamily="49" charset="0"/>
              </a:rPr>
              <a:t>faidx</a:t>
            </a:r>
            <a:r>
              <a:rPr lang="en-GB" dirty="0">
                <a:latin typeface="Courier" pitchFamily="49" charset="0"/>
              </a:rPr>
              <a:t> Saccharomyces_cerevisiae.EF4.68.dna.toplevel.fa</a:t>
            </a:r>
          </a:p>
        </p:txBody>
      </p:sp>
      <p:sp>
        <p:nvSpPr>
          <p:cNvPr id="3" name="Rectangle 2"/>
          <p:cNvSpPr/>
          <p:nvPr/>
        </p:nvSpPr>
        <p:spPr>
          <a:xfrm>
            <a:off x="1331640" y="4244427"/>
            <a:ext cx="7416823" cy="461665"/>
          </a:xfrm>
          <a:prstGeom prst="rect">
            <a:avLst/>
          </a:prstGeom>
        </p:spPr>
        <p:txBody>
          <a:bodyPr wrap="square">
            <a:spAutoFit/>
          </a:bodyPr>
          <a:lstStyle/>
          <a:p>
            <a:r>
              <a:rPr lang="en-GB" sz="1200" dirty="0"/>
              <a:t>The index file </a:t>
            </a:r>
            <a:r>
              <a:rPr lang="en-GB" sz="1200" dirty="0" smtClean="0"/>
              <a:t> </a:t>
            </a:r>
            <a:r>
              <a:rPr lang="en-GB" sz="1200" dirty="0"/>
              <a:t>stores records of sequence identifier, length, the offset of the first sequence character in the file, the number of characters per line, and the number of bytes per </a:t>
            </a:r>
            <a:r>
              <a:rPr lang="en-GB" sz="1200" dirty="0" smtClean="0"/>
              <a:t>line.</a:t>
            </a:r>
            <a:endParaRPr lang="en-GB" sz="1200" dirty="0"/>
          </a:p>
        </p:txBody>
      </p:sp>
      <p:sp>
        <p:nvSpPr>
          <p:cNvPr id="13" name="Rectangle 12"/>
          <p:cNvSpPr/>
          <p:nvPr/>
        </p:nvSpPr>
        <p:spPr>
          <a:xfrm>
            <a:off x="1403648" y="1865228"/>
            <a:ext cx="4824536" cy="276999"/>
          </a:xfrm>
          <a:prstGeom prst="rect">
            <a:avLst/>
          </a:prstGeom>
        </p:spPr>
        <p:txBody>
          <a:bodyPr wrap="square">
            <a:spAutoFit/>
          </a:bodyPr>
          <a:lstStyle/>
          <a:p>
            <a:r>
              <a:rPr lang="en-GB" sz="1200" dirty="0" smtClean="0"/>
              <a:t>This is a FM-index – specific to the algorithm behind this aligner</a:t>
            </a:r>
            <a:endParaRPr lang="en-GB" sz="1200" dirty="0"/>
          </a:p>
        </p:txBody>
      </p:sp>
    </p:spTree>
    <p:extLst>
      <p:ext uri="{BB962C8B-B14F-4D97-AF65-F5344CB8AC3E}">
        <p14:creationId xmlns:p14="http://schemas.microsoft.com/office/powerpoint/2010/main" val="4843384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Rectangle 6"/>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5829032" cy="461665"/>
          </a:xfrm>
          <a:prstGeom prst="rect">
            <a:avLst/>
          </a:prstGeom>
          <a:noFill/>
        </p:spPr>
        <p:txBody>
          <a:bodyPr wrap="none" rtlCol="0">
            <a:spAutoFit/>
          </a:bodyPr>
          <a:lstStyle/>
          <a:p>
            <a:r>
              <a:rPr lang="en-GB" sz="2400" dirty="0" smtClean="0">
                <a:solidFill>
                  <a:schemeClr val="accent6">
                    <a:lumMod val="75000"/>
                  </a:schemeClr>
                </a:solidFill>
              </a:rPr>
              <a:t>alignment to a reference genome - dictionary</a:t>
            </a:r>
          </a:p>
        </p:txBody>
      </p:sp>
      <p:sp>
        <p:nvSpPr>
          <p:cNvPr id="5" name="Rectangle 4"/>
          <p:cNvSpPr/>
          <p:nvPr/>
        </p:nvSpPr>
        <p:spPr>
          <a:xfrm>
            <a:off x="192365" y="786884"/>
            <a:ext cx="8928992" cy="369332"/>
          </a:xfrm>
          <a:prstGeom prst="rect">
            <a:avLst/>
          </a:prstGeom>
        </p:spPr>
        <p:txBody>
          <a:bodyPr wrap="square">
            <a:spAutoFit/>
          </a:bodyPr>
          <a:lstStyle/>
          <a:p>
            <a:r>
              <a:rPr lang="en-GB" dirty="0" smtClean="0"/>
              <a:t>create the dictionary of the reference genome (for </a:t>
            </a:r>
            <a:r>
              <a:rPr lang="en-GB" dirty="0" err="1" smtClean="0"/>
              <a:t>samtools</a:t>
            </a:r>
            <a:r>
              <a:rPr lang="en-GB" dirty="0" smtClean="0"/>
              <a:t>, </a:t>
            </a:r>
            <a:r>
              <a:rPr lang="en-GB" dirty="0" err="1" smtClean="0"/>
              <a:t>gatk</a:t>
            </a:r>
            <a:r>
              <a:rPr lang="en-GB" dirty="0" smtClean="0"/>
              <a:t> and </a:t>
            </a:r>
            <a:r>
              <a:rPr lang="en-GB" dirty="0" err="1" smtClean="0"/>
              <a:t>picard</a:t>
            </a:r>
            <a:r>
              <a:rPr lang="en-GB" dirty="0" smtClean="0"/>
              <a:t>)</a:t>
            </a:r>
            <a:endParaRPr lang="en-GB" dirty="0"/>
          </a:p>
        </p:txBody>
      </p:sp>
      <p:sp>
        <p:nvSpPr>
          <p:cNvPr id="11" name="Rectangle 10"/>
          <p:cNvSpPr/>
          <p:nvPr/>
        </p:nvSpPr>
        <p:spPr>
          <a:xfrm>
            <a:off x="192365" y="1915927"/>
            <a:ext cx="8928992" cy="369332"/>
          </a:xfrm>
          <a:prstGeom prst="rect">
            <a:avLst/>
          </a:prstGeom>
        </p:spPr>
        <p:txBody>
          <a:bodyPr wrap="square">
            <a:spAutoFit/>
          </a:bodyPr>
          <a:lstStyle/>
          <a:p>
            <a:r>
              <a:rPr lang="en-GB" dirty="0" smtClean="0"/>
              <a:t>dictionary .</a:t>
            </a:r>
            <a:r>
              <a:rPr lang="en-GB" dirty="0" err="1" smtClean="0"/>
              <a:t>dict</a:t>
            </a:r>
            <a:endParaRPr lang="en-GB" dirty="0"/>
          </a:p>
        </p:txBody>
      </p:sp>
      <p:sp>
        <p:nvSpPr>
          <p:cNvPr id="12" name="Rectangle 11"/>
          <p:cNvSpPr/>
          <p:nvPr/>
        </p:nvSpPr>
        <p:spPr>
          <a:xfrm>
            <a:off x="192365" y="2419983"/>
            <a:ext cx="8928992" cy="1754326"/>
          </a:xfrm>
          <a:prstGeom prst="rect">
            <a:avLst/>
          </a:prstGeom>
        </p:spPr>
        <p:txBody>
          <a:bodyPr wrap="square">
            <a:spAutoFit/>
          </a:bodyPr>
          <a:lstStyle/>
          <a:p>
            <a:r>
              <a:rPr lang="en-GB" dirty="0">
                <a:latin typeface="Courier" pitchFamily="49" charset="0"/>
              </a:rPr>
              <a:t>module load </a:t>
            </a:r>
            <a:r>
              <a:rPr lang="en-GB" dirty="0" err="1">
                <a:latin typeface="Courier" pitchFamily="49" charset="0"/>
              </a:rPr>
              <a:t>autoload</a:t>
            </a:r>
            <a:r>
              <a:rPr lang="en-GB" dirty="0">
                <a:latin typeface="Courier" pitchFamily="49" charset="0"/>
              </a:rPr>
              <a:t> </a:t>
            </a:r>
            <a:r>
              <a:rPr lang="en-GB" dirty="0" err="1">
                <a:latin typeface="Courier" pitchFamily="49" charset="0"/>
              </a:rPr>
              <a:t>picard</a:t>
            </a:r>
            <a:endParaRPr lang="en-GB" dirty="0" smtClean="0">
              <a:latin typeface="Courier" pitchFamily="49" charset="0"/>
            </a:endParaRPr>
          </a:p>
          <a:p>
            <a:r>
              <a:rPr lang="en-GB" dirty="0">
                <a:latin typeface="Courier" pitchFamily="49" charset="0"/>
              </a:rPr>
              <a:t>java -jar /</a:t>
            </a:r>
            <a:r>
              <a:rPr lang="en-GB" dirty="0" err="1">
                <a:latin typeface="Courier" pitchFamily="49" charset="0"/>
              </a:rPr>
              <a:t>cineca</a:t>
            </a:r>
            <a:r>
              <a:rPr lang="en-GB" dirty="0">
                <a:latin typeface="Courier" pitchFamily="49" charset="0"/>
              </a:rPr>
              <a:t>/prod/applications/</a:t>
            </a:r>
            <a:r>
              <a:rPr lang="en-GB" dirty="0" err="1">
                <a:latin typeface="Courier" pitchFamily="49" charset="0"/>
              </a:rPr>
              <a:t>picard</a:t>
            </a:r>
            <a:r>
              <a:rPr lang="en-GB" dirty="0">
                <a:latin typeface="Courier" pitchFamily="49" charset="0"/>
              </a:rPr>
              <a:t>/1.119/binary/bin/CreateSequenceDictionary.jar R=Saccharomyces_cerevisiae.EF4.68.dna.toplevel.fa O=Saccharomyces_cerevisiae.EF4.68.dna.toplevel.dict</a:t>
            </a:r>
          </a:p>
          <a:p>
            <a:r>
              <a:rPr lang="en-GB" dirty="0" smtClean="0">
                <a:latin typeface="Courier" pitchFamily="49" charset="0"/>
              </a:rPr>
              <a:t> </a:t>
            </a:r>
            <a:endParaRPr lang="en-GB" dirty="0">
              <a:latin typeface="Courier" pitchFamily="49" charset="0"/>
            </a:endParaRPr>
          </a:p>
        </p:txBody>
      </p:sp>
      <p:sp>
        <p:nvSpPr>
          <p:cNvPr id="14" name="Rectangle 13"/>
          <p:cNvSpPr/>
          <p:nvPr/>
        </p:nvSpPr>
        <p:spPr>
          <a:xfrm>
            <a:off x="1907704" y="1971618"/>
            <a:ext cx="4176463" cy="276999"/>
          </a:xfrm>
          <a:prstGeom prst="rect">
            <a:avLst/>
          </a:prstGeom>
        </p:spPr>
        <p:txBody>
          <a:bodyPr wrap="square">
            <a:spAutoFit/>
          </a:bodyPr>
          <a:lstStyle/>
          <a:p>
            <a:r>
              <a:rPr lang="en-GB" sz="1200" dirty="0" smtClean="0"/>
              <a:t>List of </a:t>
            </a:r>
            <a:r>
              <a:rPr lang="en-GB" sz="1200" dirty="0" err="1" smtClean="0"/>
              <a:t>contigs</a:t>
            </a:r>
            <a:r>
              <a:rPr lang="en-GB" sz="1200" dirty="0" smtClean="0"/>
              <a:t> included in the </a:t>
            </a:r>
            <a:r>
              <a:rPr lang="en-GB" sz="1200" dirty="0" err="1" smtClean="0"/>
              <a:t>fasta</a:t>
            </a:r>
            <a:r>
              <a:rPr lang="en-GB" sz="1200" dirty="0" smtClean="0"/>
              <a:t> file of the reference genome</a:t>
            </a:r>
            <a:endParaRPr lang="en-GB" sz="1200" dirty="0"/>
          </a:p>
        </p:txBody>
      </p:sp>
      <p:sp>
        <p:nvSpPr>
          <p:cNvPr id="8" name="Rectangle 4"/>
          <p:cNvSpPr/>
          <p:nvPr/>
        </p:nvSpPr>
        <p:spPr>
          <a:xfrm>
            <a:off x="192365" y="4535254"/>
            <a:ext cx="8928992" cy="369332"/>
          </a:xfrm>
          <a:prstGeom prst="rect">
            <a:avLst/>
          </a:prstGeom>
        </p:spPr>
        <p:txBody>
          <a:bodyPr wrap="square">
            <a:spAutoFit/>
          </a:bodyPr>
          <a:lstStyle/>
          <a:p>
            <a:r>
              <a:rPr lang="en-GB" dirty="0" smtClean="0"/>
              <a:t>keep index and dictionary files in the same directory of the reference file</a:t>
            </a:r>
            <a:endParaRPr lang="en-GB" dirty="0"/>
          </a:p>
        </p:txBody>
      </p:sp>
    </p:spTree>
    <p:extLst>
      <p:ext uri="{BB962C8B-B14F-4D97-AF65-F5344CB8AC3E}">
        <p14:creationId xmlns:p14="http://schemas.microsoft.com/office/powerpoint/2010/main" val="7141375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8"/>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10048" y="0"/>
            <a:ext cx="7656455" cy="461665"/>
          </a:xfrm>
          <a:prstGeom prst="rect">
            <a:avLst/>
          </a:prstGeom>
          <a:noFill/>
        </p:spPr>
        <p:txBody>
          <a:bodyPr wrap="none" rtlCol="0">
            <a:spAutoFit/>
          </a:bodyPr>
          <a:lstStyle/>
          <a:p>
            <a:r>
              <a:rPr lang="en-GB" sz="2400" dirty="0" smtClean="0">
                <a:solidFill>
                  <a:schemeClr val="accent6">
                    <a:lumMod val="75000"/>
                  </a:schemeClr>
                </a:solidFill>
              </a:rPr>
              <a:t>alignment to a reference genome – mapping with </a:t>
            </a:r>
            <a:r>
              <a:rPr lang="en-GB" sz="2400" dirty="0" err="1" smtClean="0">
                <a:solidFill>
                  <a:srgbClr val="E46C0A"/>
                </a:solidFill>
              </a:rPr>
              <a:t>bwa</a:t>
            </a:r>
            <a:r>
              <a:rPr lang="en-GB" sz="2400" dirty="0" smtClean="0">
                <a:solidFill>
                  <a:schemeClr val="accent6">
                    <a:lumMod val="75000"/>
                  </a:schemeClr>
                </a:solidFill>
              </a:rPr>
              <a:t> </a:t>
            </a:r>
            <a:r>
              <a:rPr lang="en-GB" sz="2400" dirty="0" err="1" smtClean="0">
                <a:solidFill>
                  <a:schemeClr val="accent6">
                    <a:lumMod val="75000"/>
                  </a:schemeClr>
                </a:solidFill>
              </a:rPr>
              <a:t>mem</a:t>
            </a:r>
            <a:endParaRPr lang="en-GB" sz="2400" dirty="0" smtClean="0">
              <a:solidFill>
                <a:schemeClr val="accent6">
                  <a:lumMod val="75000"/>
                </a:schemeClr>
              </a:solidFill>
            </a:endParaRPr>
          </a:p>
        </p:txBody>
      </p:sp>
      <p:sp>
        <p:nvSpPr>
          <p:cNvPr id="10" name="Rectangle 9"/>
          <p:cNvSpPr/>
          <p:nvPr/>
        </p:nvSpPr>
        <p:spPr>
          <a:xfrm>
            <a:off x="121313" y="3562385"/>
            <a:ext cx="8590607" cy="646331"/>
          </a:xfrm>
          <a:prstGeom prst="rect">
            <a:avLst/>
          </a:prstGeom>
        </p:spPr>
        <p:txBody>
          <a:bodyPr wrap="square">
            <a:spAutoFit/>
          </a:bodyPr>
          <a:lstStyle/>
          <a:p>
            <a:r>
              <a:rPr lang="en-GB" dirty="0" err="1">
                <a:latin typeface="Courier" pitchFamily="49" charset="0"/>
              </a:rPr>
              <a:t>bwa</a:t>
            </a:r>
            <a:r>
              <a:rPr lang="en-GB" dirty="0">
                <a:latin typeface="Courier" pitchFamily="49" charset="0"/>
              </a:rPr>
              <a:t> mem </a:t>
            </a:r>
            <a:r>
              <a:rPr lang="en-GB" dirty="0" smtClean="0">
                <a:solidFill>
                  <a:schemeClr val="bg1">
                    <a:lumMod val="50000"/>
                  </a:schemeClr>
                </a:solidFill>
                <a:latin typeface="Courier" pitchFamily="49" charset="0"/>
              </a:rPr>
              <a:t>-M</a:t>
            </a:r>
            <a:r>
              <a:rPr lang="en-GB" dirty="0" smtClean="0">
                <a:latin typeface="Courier" pitchFamily="49" charset="0"/>
              </a:rPr>
              <a:t> </a:t>
            </a:r>
            <a:r>
              <a:rPr lang="en-GB" dirty="0">
                <a:latin typeface="Courier" pitchFamily="49" charset="0"/>
              </a:rPr>
              <a:t>Saccharomyces_cerevisiae.EF4.68.dna.toplevel.fa lane1/s-7-1.fastq lane1/s-7-2.fastq &gt; lane1.sam</a:t>
            </a:r>
          </a:p>
        </p:txBody>
      </p:sp>
      <p:sp>
        <p:nvSpPr>
          <p:cNvPr id="11" name="Rectangle 10"/>
          <p:cNvSpPr/>
          <p:nvPr/>
        </p:nvSpPr>
        <p:spPr>
          <a:xfrm>
            <a:off x="95462" y="702442"/>
            <a:ext cx="8837523" cy="1600438"/>
          </a:xfrm>
          <a:prstGeom prst="rect">
            <a:avLst/>
          </a:prstGeom>
        </p:spPr>
        <p:txBody>
          <a:bodyPr wrap="square">
            <a:spAutoFit/>
          </a:bodyPr>
          <a:lstStyle/>
          <a:p>
            <a:pPr algn="just"/>
            <a:r>
              <a:rPr lang="en-GB" sz="1400" dirty="0" smtClean="0"/>
              <a:t>From </a:t>
            </a:r>
            <a:r>
              <a:rPr lang="en-GB" sz="1400" dirty="0" err="1" smtClean="0"/>
              <a:t>bwa</a:t>
            </a:r>
            <a:r>
              <a:rPr lang="en-GB" sz="1400" dirty="0" smtClean="0"/>
              <a:t> website:</a:t>
            </a:r>
          </a:p>
          <a:p>
            <a:pPr algn="just"/>
            <a:r>
              <a:rPr lang="en-GB" sz="1400" dirty="0" smtClean="0"/>
              <a:t>“BWA </a:t>
            </a:r>
            <a:r>
              <a:rPr lang="en-GB" sz="1400" dirty="0"/>
              <a:t>is a software package for mapping low-divergent sequences against a large reference genome, such as the human genome. </a:t>
            </a:r>
            <a:r>
              <a:rPr lang="en-GB" sz="1400" b="1" dirty="0">
                <a:solidFill>
                  <a:srgbClr val="E46C0A"/>
                </a:solidFill>
              </a:rPr>
              <a:t>It consists of three algorithms: BWA-backtrack, BWA-SW and BWA-MEM. </a:t>
            </a:r>
            <a:r>
              <a:rPr lang="en-GB" sz="1400" dirty="0"/>
              <a:t>The first algorithm is designed for </a:t>
            </a:r>
            <a:r>
              <a:rPr lang="en-GB" sz="1400" dirty="0" err="1"/>
              <a:t>Illumina</a:t>
            </a:r>
            <a:r>
              <a:rPr lang="en-GB" sz="1400" dirty="0"/>
              <a:t> sequence reads up to 100bp, while the rest two for longer sequences ranged from 70bp to 1Mbp. </a:t>
            </a:r>
            <a:r>
              <a:rPr lang="en-GB" sz="1400" b="1" dirty="0">
                <a:solidFill>
                  <a:srgbClr val="E46C0A"/>
                </a:solidFill>
              </a:rPr>
              <a:t>BWA-MEM and BWA-SW share similar features such as long-read support and split alignment, but BWA-MEM, which is the latest, is generally recommended for high-quality queries as it is faster and more accurate. </a:t>
            </a:r>
            <a:r>
              <a:rPr lang="en-GB" sz="1400" dirty="0"/>
              <a:t>BWA-MEM also has better performance than BWA-backtrack for 70-100bp </a:t>
            </a:r>
            <a:r>
              <a:rPr lang="en-GB" sz="1400" dirty="0" err="1"/>
              <a:t>Illumina</a:t>
            </a:r>
            <a:r>
              <a:rPr lang="en-GB" sz="1400" dirty="0"/>
              <a:t> reads</a:t>
            </a:r>
            <a:r>
              <a:rPr lang="en-GB" sz="1400" dirty="0" smtClean="0"/>
              <a:t>.”</a:t>
            </a:r>
            <a:endParaRPr lang="en-GB" sz="1400" dirty="0"/>
          </a:p>
        </p:txBody>
      </p:sp>
      <p:sp>
        <p:nvSpPr>
          <p:cNvPr id="12" name="Rectangle 11"/>
          <p:cNvSpPr/>
          <p:nvPr/>
        </p:nvSpPr>
        <p:spPr>
          <a:xfrm>
            <a:off x="141409" y="3142813"/>
            <a:ext cx="8928992" cy="369332"/>
          </a:xfrm>
          <a:prstGeom prst="rect">
            <a:avLst/>
          </a:prstGeom>
        </p:spPr>
        <p:txBody>
          <a:bodyPr wrap="square">
            <a:spAutoFit/>
          </a:bodyPr>
          <a:lstStyle/>
          <a:p>
            <a:r>
              <a:rPr lang="en-GB" dirty="0" smtClean="0"/>
              <a:t>paired-end alignment (per lane) </a:t>
            </a:r>
            <a:endParaRPr lang="en-GB" dirty="0"/>
          </a:p>
        </p:txBody>
      </p:sp>
      <p:sp>
        <p:nvSpPr>
          <p:cNvPr id="13" name="Rectangle 12"/>
          <p:cNvSpPr/>
          <p:nvPr/>
        </p:nvSpPr>
        <p:spPr>
          <a:xfrm>
            <a:off x="3995935" y="3188979"/>
            <a:ext cx="4176463" cy="276999"/>
          </a:xfrm>
          <a:prstGeom prst="rect">
            <a:avLst/>
          </a:prstGeom>
        </p:spPr>
        <p:txBody>
          <a:bodyPr wrap="square">
            <a:spAutoFit/>
          </a:bodyPr>
          <a:lstStyle/>
          <a:p>
            <a:r>
              <a:rPr lang="en-GB" sz="1200" dirty="0" smtClean="0"/>
              <a:t>It uses the reference genome and the reads to create a SAM file</a:t>
            </a:r>
            <a:endParaRPr lang="en-GB" sz="1200" dirty="0"/>
          </a:p>
        </p:txBody>
      </p:sp>
      <p:sp>
        <p:nvSpPr>
          <p:cNvPr id="14" name="Rectangle 13"/>
          <p:cNvSpPr/>
          <p:nvPr/>
        </p:nvSpPr>
        <p:spPr>
          <a:xfrm>
            <a:off x="141408" y="5019446"/>
            <a:ext cx="8837523" cy="1077218"/>
          </a:xfrm>
          <a:prstGeom prst="rect">
            <a:avLst/>
          </a:prstGeom>
        </p:spPr>
        <p:txBody>
          <a:bodyPr wrap="square">
            <a:spAutoFit/>
          </a:bodyPr>
          <a:lstStyle/>
          <a:p>
            <a:r>
              <a:rPr lang="en-GB" sz="1600" dirty="0" smtClean="0"/>
              <a:t>The option </a:t>
            </a:r>
            <a:r>
              <a:rPr lang="en-GB" sz="1600" dirty="0" smtClean="0">
                <a:solidFill>
                  <a:schemeClr val="bg1">
                    <a:lumMod val="50000"/>
                  </a:schemeClr>
                </a:solidFill>
              </a:rPr>
              <a:t>–M</a:t>
            </a:r>
            <a:r>
              <a:rPr lang="en-GB" sz="1600" dirty="0" smtClean="0"/>
              <a:t> marks </a:t>
            </a:r>
            <a:r>
              <a:rPr lang="en-GB" sz="1600" dirty="0"/>
              <a:t>shorter split hits as </a:t>
            </a:r>
            <a:r>
              <a:rPr lang="en-GB" sz="1600" dirty="0" smtClean="0"/>
              <a:t>secondary, and not supplementary </a:t>
            </a:r>
            <a:r>
              <a:rPr lang="en-GB" sz="1600" dirty="0"/>
              <a:t>(for </a:t>
            </a:r>
            <a:r>
              <a:rPr lang="en-GB" sz="1600" dirty="0" smtClean="0"/>
              <a:t>Picard/GATK </a:t>
            </a:r>
            <a:r>
              <a:rPr lang="en-GB" sz="1600" dirty="0"/>
              <a:t>compatibility</a:t>
            </a:r>
            <a:r>
              <a:rPr lang="en-GB" sz="1600" dirty="0" smtClean="0"/>
              <a:t>). It changes the flag, so that “old” tools can manage the bam file. A split read is a read </a:t>
            </a:r>
            <a:r>
              <a:rPr lang="en-GB" sz="1600" dirty="0"/>
              <a:t>which </a:t>
            </a:r>
            <a:r>
              <a:rPr lang="en-GB" sz="1600" dirty="0" smtClean="0"/>
              <a:t>split </a:t>
            </a:r>
            <a:r>
              <a:rPr lang="en-GB" sz="1600" dirty="0"/>
              <a:t>maps to two different far apart (same or diff chromosome</a:t>
            </a:r>
            <a:r>
              <a:rPr lang="en-GB" sz="1600" dirty="0" smtClean="0"/>
              <a:t>), a chimeric read. This can happen for a read pair too.</a:t>
            </a:r>
          </a:p>
        </p:txBody>
      </p:sp>
    </p:spTree>
    <p:extLst>
      <p:ext uri="{BB962C8B-B14F-4D97-AF65-F5344CB8AC3E}">
        <p14:creationId xmlns:p14="http://schemas.microsoft.com/office/powerpoint/2010/main" val="32616236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8590108" cy="461665"/>
          </a:xfrm>
          <a:prstGeom prst="rect">
            <a:avLst/>
          </a:prstGeom>
          <a:noFill/>
        </p:spPr>
        <p:txBody>
          <a:bodyPr wrap="none" rtlCol="0">
            <a:spAutoFit/>
          </a:bodyPr>
          <a:lstStyle/>
          <a:p>
            <a:r>
              <a:rPr lang="en-GB" sz="2400" dirty="0" smtClean="0">
                <a:solidFill>
                  <a:schemeClr val="accent6">
                    <a:lumMod val="75000"/>
                  </a:schemeClr>
                </a:solidFill>
              </a:rPr>
              <a:t>alignment to a reference genome – from </a:t>
            </a:r>
            <a:r>
              <a:rPr lang="en-GB" sz="2400" dirty="0" err="1" smtClean="0">
                <a:solidFill>
                  <a:schemeClr val="accent6">
                    <a:lumMod val="75000"/>
                  </a:schemeClr>
                </a:solidFill>
              </a:rPr>
              <a:t>sam</a:t>
            </a:r>
            <a:r>
              <a:rPr lang="en-GB" sz="2400" dirty="0" smtClean="0">
                <a:solidFill>
                  <a:schemeClr val="accent6">
                    <a:lumMod val="75000"/>
                  </a:schemeClr>
                </a:solidFill>
              </a:rPr>
              <a:t> to bam with </a:t>
            </a:r>
            <a:r>
              <a:rPr lang="en-GB" sz="2400" dirty="0" err="1" smtClean="0">
                <a:solidFill>
                  <a:schemeClr val="accent6">
                    <a:lumMod val="75000"/>
                  </a:schemeClr>
                </a:solidFill>
              </a:rPr>
              <a:t>samtools</a:t>
            </a:r>
            <a:endParaRPr lang="en-GB" sz="2400" dirty="0" smtClean="0">
              <a:solidFill>
                <a:schemeClr val="accent6">
                  <a:lumMod val="75000"/>
                </a:schemeClr>
              </a:solidFill>
            </a:endParaRPr>
          </a:p>
        </p:txBody>
      </p:sp>
      <p:sp>
        <p:nvSpPr>
          <p:cNvPr id="3" name="Rectangle 2"/>
          <p:cNvSpPr/>
          <p:nvPr/>
        </p:nvSpPr>
        <p:spPr>
          <a:xfrm>
            <a:off x="89248" y="548680"/>
            <a:ext cx="8928992" cy="369332"/>
          </a:xfrm>
          <a:prstGeom prst="rect">
            <a:avLst/>
          </a:prstGeom>
        </p:spPr>
        <p:txBody>
          <a:bodyPr wrap="square">
            <a:spAutoFit/>
          </a:bodyPr>
          <a:lstStyle/>
          <a:p>
            <a:r>
              <a:rPr lang="en-GB" dirty="0" err="1" smtClean="0"/>
              <a:t>sam</a:t>
            </a:r>
            <a:r>
              <a:rPr lang="en-GB" dirty="0" smtClean="0"/>
              <a:t>-to-bam</a:t>
            </a:r>
            <a:endParaRPr lang="en-GB" dirty="0"/>
          </a:p>
        </p:txBody>
      </p:sp>
      <p:sp>
        <p:nvSpPr>
          <p:cNvPr id="4" name="Rectangle 3"/>
          <p:cNvSpPr/>
          <p:nvPr/>
        </p:nvSpPr>
        <p:spPr>
          <a:xfrm>
            <a:off x="89248" y="899428"/>
            <a:ext cx="8928992" cy="369332"/>
          </a:xfrm>
          <a:prstGeom prst="rect">
            <a:avLst/>
          </a:prstGeom>
        </p:spPr>
        <p:txBody>
          <a:bodyPr wrap="square">
            <a:spAutoFit/>
          </a:bodyPr>
          <a:lstStyle/>
          <a:p>
            <a:r>
              <a:rPr lang="en-GB" dirty="0" err="1" smtClean="0">
                <a:latin typeface="Courier" pitchFamily="49" charset="0"/>
              </a:rPr>
              <a:t>samtools</a:t>
            </a:r>
            <a:r>
              <a:rPr lang="en-GB" dirty="0" smtClean="0">
                <a:latin typeface="Courier" pitchFamily="49" charset="0"/>
              </a:rPr>
              <a:t> </a:t>
            </a:r>
            <a:r>
              <a:rPr lang="en-GB" dirty="0">
                <a:latin typeface="Courier" pitchFamily="49" charset="0"/>
              </a:rPr>
              <a:t>view -S -b lane1.sam -o lane1.bam</a:t>
            </a:r>
          </a:p>
        </p:txBody>
      </p:sp>
      <p:sp>
        <p:nvSpPr>
          <p:cNvPr id="7" name="Rectangle 6"/>
          <p:cNvSpPr/>
          <p:nvPr/>
        </p:nvSpPr>
        <p:spPr>
          <a:xfrm>
            <a:off x="89248" y="1412776"/>
            <a:ext cx="8928992" cy="646331"/>
          </a:xfrm>
          <a:prstGeom prst="rect">
            <a:avLst/>
          </a:prstGeom>
        </p:spPr>
        <p:txBody>
          <a:bodyPr wrap="square">
            <a:spAutoFit/>
          </a:bodyPr>
          <a:lstStyle/>
          <a:p>
            <a:r>
              <a:rPr lang="en-GB" dirty="0" smtClean="0"/>
              <a:t>sort the bam (this adds the bam extension automatically!)</a:t>
            </a:r>
          </a:p>
          <a:p>
            <a:r>
              <a:rPr lang="en-GB" dirty="0" smtClean="0"/>
              <a:t>It sorts </a:t>
            </a:r>
            <a:r>
              <a:rPr lang="en-GB" dirty="0"/>
              <a:t>alignments by leftmost coordinates</a:t>
            </a:r>
          </a:p>
        </p:txBody>
      </p:sp>
      <p:sp>
        <p:nvSpPr>
          <p:cNvPr id="8" name="Rectangle 7"/>
          <p:cNvSpPr/>
          <p:nvPr/>
        </p:nvSpPr>
        <p:spPr>
          <a:xfrm>
            <a:off x="89248" y="2060848"/>
            <a:ext cx="5147563" cy="369332"/>
          </a:xfrm>
          <a:prstGeom prst="rect">
            <a:avLst/>
          </a:prstGeom>
        </p:spPr>
        <p:txBody>
          <a:bodyPr wrap="none">
            <a:spAutoFit/>
          </a:bodyPr>
          <a:lstStyle/>
          <a:p>
            <a:r>
              <a:rPr lang="en-GB" dirty="0" err="1">
                <a:latin typeface="Courier" pitchFamily="49" charset="0"/>
              </a:rPr>
              <a:t>samtools</a:t>
            </a:r>
            <a:r>
              <a:rPr lang="en-GB" dirty="0">
                <a:latin typeface="Courier" pitchFamily="49" charset="0"/>
              </a:rPr>
              <a:t> sort lane1.bam lane1_sorted</a:t>
            </a:r>
          </a:p>
        </p:txBody>
      </p:sp>
      <p:sp>
        <p:nvSpPr>
          <p:cNvPr id="9" name="Rectangle 8"/>
          <p:cNvSpPr/>
          <p:nvPr/>
        </p:nvSpPr>
        <p:spPr>
          <a:xfrm>
            <a:off x="89248" y="2780928"/>
            <a:ext cx="8928992" cy="369332"/>
          </a:xfrm>
          <a:prstGeom prst="rect">
            <a:avLst/>
          </a:prstGeom>
        </p:spPr>
        <p:txBody>
          <a:bodyPr wrap="square">
            <a:spAutoFit/>
          </a:bodyPr>
          <a:lstStyle/>
          <a:p>
            <a:r>
              <a:rPr lang="en-GB" dirty="0" smtClean="0"/>
              <a:t>index the bam</a:t>
            </a:r>
            <a:endParaRPr lang="en-GB" dirty="0"/>
          </a:p>
        </p:txBody>
      </p:sp>
      <p:sp>
        <p:nvSpPr>
          <p:cNvPr id="10" name="Rectangle 9"/>
          <p:cNvSpPr/>
          <p:nvPr/>
        </p:nvSpPr>
        <p:spPr>
          <a:xfrm>
            <a:off x="89248" y="3068960"/>
            <a:ext cx="4458272" cy="369332"/>
          </a:xfrm>
          <a:prstGeom prst="rect">
            <a:avLst/>
          </a:prstGeom>
        </p:spPr>
        <p:txBody>
          <a:bodyPr wrap="none">
            <a:spAutoFit/>
          </a:bodyPr>
          <a:lstStyle/>
          <a:p>
            <a:r>
              <a:rPr lang="en-GB" dirty="0" err="1">
                <a:latin typeface="Courier" pitchFamily="49" charset="0"/>
              </a:rPr>
              <a:t>samtools</a:t>
            </a:r>
            <a:r>
              <a:rPr lang="en-GB" dirty="0">
                <a:latin typeface="Courier" pitchFamily="49" charset="0"/>
              </a:rPr>
              <a:t> index lane1_sorted.bam</a:t>
            </a:r>
          </a:p>
        </p:txBody>
      </p:sp>
      <p:sp>
        <p:nvSpPr>
          <p:cNvPr id="11" name="Rectangle 10"/>
          <p:cNvSpPr/>
          <p:nvPr/>
        </p:nvSpPr>
        <p:spPr>
          <a:xfrm>
            <a:off x="179512" y="3789040"/>
            <a:ext cx="8712968" cy="1200329"/>
          </a:xfrm>
          <a:prstGeom prst="rect">
            <a:avLst/>
          </a:prstGeom>
        </p:spPr>
        <p:txBody>
          <a:bodyPr wrap="square">
            <a:spAutoFit/>
          </a:bodyPr>
          <a:lstStyle/>
          <a:p>
            <a:r>
              <a:rPr lang="en-GB" dirty="0" smtClean="0">
                <a:solidFill>
                  <a:schemeClr val="accent6">
                    <a:lumMod val="75000"/>
                  </a:schemeClr>
                </a:solidFill>
              </a:rPr>
              <a:t>Can you guess the extension of this file? Check it in your folder... (use unix </a:t>
            </a:r>
            <a:r>
              <a:rPr lang="en-GB" dirty="0" smtClean="0">
                <a:latin typeface="Courier New" pitchFamily="49" charset="0"/>
                <a:cs typeface="Courier New" pitchFamily="49" charset="0"/>
              </a:rPr>
              <a:t>ls</a:t>
            </a:r>
            <a:r>
              <a:rPr lang="en-GB" dirty="0" smtClean="0">
                <a:solidFill>
                  <a:schemeClr val="accent6">
                    <a:lumMod val="75000"/>
                  </a:schemeClr>
                </a:solidFill>
              </a:rPr>
              <a:t> and options)</a:t>
            </a:r>
          </a:p>
          <a:p>
            <a:endParaRPr lang="it-IT" dirty="0" smtClean="0">
              <a:solidFill>
                <a:schemeClr val="accent6">
                  <a:lumMod val="75000"/>
                </a:schemeClr>
              </a:solidFill>
            </a:endParaRPr>
          </a:p>
          <a:p>
            <a:r>
              <a:rPr lang="it-IT" dirty="0" smtClean="0">
                <a:solidFill>
                  <a:schemeClr val="accent6">
                    <a:lumMod val="75000"/>
                  </a:schemeClr>
                </a:solidFill>
              </a:rPr>
              <a:t>Can </a:t>
            </a:r>
            <a:r>
              <a:rPr lang="it-IT" dirty="0" err="1" smtClean="0">
                <a:solidFill>
                  <a:schemeClr val="accent6">
                    <a:lumMod val="75000"/>
                  </a:schemeClr>
                </a:solidFill>
              </a:rPr>
              <a:t>you</a:t>
            </a:r>
            <a:r>
              <a:rPr lang="it-IT" dirty="0" smtClean="0">
                <a:solidFill>
                  <a:schemeClr val="accent6">
                    <a:lumMod val="75000"/>
                  </a:schemeClr>
                </a:solidFill>
              </a:rPr>
              <a:t> </a:t>
            </a:r>
            <a:r>
              <a:rPr lang="it-IT" dirty="0" err="1" smtClean="0">
                <a:solidFill>
                  <a:schemeClr val="accent6">
                    <a:lumMod val="75000"/>
                  </a:schemeClr>
                </a:solidFill>
              </a:rPr>
              <a:t>now</a:t>
            </a:r>
            <a:r>
              <a:rPr lang="it-IT" dirty="0" smtClean="0">
                <a:solidFill>
                  <a:schemeClr val="accent6">
                    <a:lumMod val="75000"/>
                  </a:schemeClr>
                </a:solidFill>
              </a:rPr>
              <a:t> </a:t>
            </a:r>
            <a:r>
              <a:rPr lang="it-IT" dirty="0" err="1" smtClean="0">
                <a:solidFill>
                  <a:schemeClr val="accent6">
                    <a:lumMod val="75000"/>
                  </a:schemeClr>
                </a:solidFill>
              </a:rPr>
              <a:t>repeat</a:t>
            </a:r>
            <a:r>
              <a:rPr lang="it-IT" dirty="0" smtClean="0">
                <a:solidFill>
                  <a:schemeClr val="accent6">
                    <a:lumMod val="75000"/>
                  </a:schemeClr>
                </a:solidFill>
              </a:rPr>
              <a:t> </a:t>
            </a:r>
            <a:r>
              <a:rPr lang="it-IT" dirty="0" err="1" smtClean="0">
                <a:solidFill>
                  <a:schemeClr val="accent6">
                    <a:lumMod val="75000"/>
                  </a:schemeClr>
                </a:solidFill>
              </a:rPr>
              <a:t>this</a:t>
            </a:r>
            <a:r>
              <a:rPr lang="it-IT" dirty="0" smtClean="0">
                <a:solidFill>
                  <a:schemeClr val="accent6">
                    <a:lumMod val="75000"/>
                  </a:schemeClr>
                </a:solidFill>
              </a:rPr>
              <a:t> </a:t>
            </a:r>
            <a:r>
              <a:rPr lang="it-IT" dirty="0" err="1" smtClean="0">
                <a:solidFill>
                  <a:schemeClr val="accent6">
                    <a:lumMod val="75000"/>
                  </a:schemeClr>
                </a:solidFill>
              </a:rPr>
              <a:t>process</a:t>
            </a:r>
            <a:r>
              <a:rPr lang="it-IT" dirty="0" smtClean="0">
                <a:solidFill>
                  <a:schemeClr val="accent6">
                    <a:lumMod val="75000"/>
                  </a:schemeClr>
                </a:solidFill>
              </a:rPr>
              <a:t> (</a:t>
            </a:r>
            <a:r>
              <a:rPr lang="it-IT" dirty="0" err="1" smtClean="0">
                <a:solidFill>
                  <a:schemeClr val="accent6">
                    <a:lumMod val="75000"/>
                  </a:schemeClr>
                </a:solidFill>
              </a:rPr>
              <a:t>paired-end</a:t>
            </a:r>
            <a:r>
              <a:rPr lang="it-IT" dirty="0" smtClean="0">
                <a:solidFill>
                  <a:schemeClr val="accent6">
                    <a:lumMod val="75000"/>
                  </a:schemeClr>
                </a:solidFill>
              </a:rPr>
              <a:t> </a:t>
            </a:r>
            <a:r>
              <a:rPr lang="it-IT" dirty="0" err="1" smtClean="0">
                <a:solidFill>
                  <a:schemeClr val="accent6">
                    <a:lumMod val="75000"/>
                  </a:schemeClr>
                </a:solidFill>
              </a:rPr>
              <a:t>alignment</a:t>
            </a:r>
            <a:r>
              <a:rPr lang="it-IT" dirty="0" smtClean="0">
                <a:solidFill>
                  <a:schemeClr val="accent6">
                    <a:lumMod val="75000"/>
                  </a:schemeClr>
                </a:solidFill>
              </a:rPr>
              <a:t> </a:t>
            </a:r>
            <a:r>
              <a:rPr lang="it-IT" dirty="0" err="1" smtClean="0">
                <a:solidFill>
                  <a:schemeClr val="accent6">
                    <a:lumMod val="75000"/>
                  </a:schemeClr>
                </a:solidFill>
              </a:rPr>
              <a:t>with</a:t>
            </a:r>
            <a:r>
              <a:rPr lang="it-IT" dirty="0" smtClean="0">
                <a:solidFill>
                  <a:schemeClr val="accent6">
                    <a:lumMod val="75000"/>
                  </a:schemeClr>
                </a:solidFill>
              </a:rPr>
              <a:t> </a:t>
            </a:r>
            <a:r>
              <a:rPr lang="it-IT" dirty="0" err="1" smtClean="0">
                <a:solidFill>
                  <a:schemeClr val="accent6">
                    <a:lumMod val="75000"/>
                  </a:schemeClr>
                </a:solidFill>
              </a:rPr>
              <a:t>bwa</a:t>
            </a:r>
            <a:r>
              <a:rPr lang="it-IT" dirty="0" smtClean="0">
                <a:solidFill>
                  <a:schemeClr val="accent6">
                    <a:lumMod val="75000"/>
                  </a:schemeClr>
                </a:solidFill>
              </a:rPr>
              <a:t> plus </a:t>
            </a:r>
            <a:r>
              <a:rPr lang="it-IT" dirty="0" err="1" smtClean="0">
                <a:solidFill>
                  <a:schemeClr val="accent6">
                    <a:lumMod val="75000"/>
                  </a:schemeClr>
                </a:solidFill>
              </a:rPr>
              <a:t>conversion</a:t>
            </a:r>
            <a:r>
              <a:rPr lang="it-IT" dirty="0" smtClean="0">
                <a:solidFill>
                  <a:schemeClr val="accent6">
                    <a:lumMod val="75000"/>
                  </a:schemeClr>
                </a:solidFill>
              </a:rPr>
              <a:t> </a:t>
            </a:r>
            <a:r>
              <a:rPr lang="it-IT" dirty="0" err="1" smtClean="0">
                <a:solidFill>
                  <a:schemeClr val="accent6">
                    <a:lumMod val="75000"/>
                  </a:schemeClr>
                </a:solidFill>
              </a:rPr>
              <a:t>to</a:t>
            </a:r>
            <a:r>
              <a:rPr lang="it-IT" dirty="0" smtClean="0">
                <a:solidFill>
                  <a:schemeClr val="accent6">
                    <a:lumMod val="75000"/>
                  </a:schemeClr>
                </a:solidFill>
              </a:rPr>
              <a:t> </a:t>
            </a:r>
            <a:r>
              <a:rPr lang="it-IT" dirty="0" err="1" smtClean="0">
                <a:solidFill>
                  <a:schemeClr val="accent6">
                    <a:lumMod val="75000"/>
                  </a:schemeClr>
                </a:solidFill>
              </a:rPr>
              <a:t>bam</a:t>
            </a:r>
            <a:r>
              <a:rPr lang="it-IT" dirty="0" smtClean="0">
                <a:solidFill>
                  <a:schemeClr val="accent6">
                    <a:lumMod val="75000"/>
                  </a:schemeClr>
                </a:solidFill>
              </a:rPr>
              <a:t> and </a:t>
            </a:r>
            <a:r>
              <a:rPr lang="it-IT" dirty="0" err="1" smtClean="0">
                <a:solidFill>
                  <a:schemeClr val="accent6">
                    <a:lumMod val="75000"/>
                  </a:schemeClr>
                </a:solidFill>
              </a:rPr>
              <a:t>sorting</a:t>
            </a:r>
            <a:r>
              <a:rPr lang="it-IT" dirty="0" smtClean="0">
                <a:solidFill>
                  <a:schemeClr val="accent6">
                    <a:lumMod val="75000"/>
                  </a:schemeClr>
                </a:solidFill>
              </a:rPr>
              <a:t> and </a:t>
            </a:r>
            <a:r>
              <a:rPr lang="it-IT" dirty="0" err="1" smtClean="0">
                <a:solidFill>
                  <a:schemeClr val="accent6">
                    <a:lumMod val="75000"/>
                  </a:schemeClr>
                </a:solidFill>
              </a:rPr>
              <a:t>indexing</a:t>
            </a:r>
            <a:r>
              <a:rPr lang="it-IT" dirty="0" smtClean="0">
                <a:solidFill>
                  <a:schemeClr val="accent6">
                    <a:lumMod val="75000"/>
                  </a:schemeClr>
                </a:solidFill>
              </a:rPr>
              <a:t>) on lane 2?</a:t>
            </a:r>
            <a:endParaRPr lang="en-GB" dirty="0">
              <a:solidFill>
                <a:schemeClr val="accent6">
                  <a:lumMod val="75000"/>
                </a:schemeClr>
              </a:solidFill>
            </a:endParaRPr>
          </a:p>
        </p:txBody>
      </p:sp>
    </p:spTree>
    <p:extLst>
      <p:ext uri="{BB962C8B-B14F-4D97-AF65-F5344CB8AC3E}">
        <p14:creationId xmlns:p14="http://schemas.microsoft.com/office/powerpoint/2010/main" val="42608587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3"/>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2406236" cy="461665"/>
          </a:xfrm>
          <a:prstGeom prst="rect">
            <a:avLst/>
          </a:prstGeom>
          <a:noFill/>
        </p:spPr>
        <p:txBody>
          <a:bodyPr wrap="none" rtlCol="0">
            <a:spAutoFit/>
          </a:bodyPr>
          <a:lstStyle/>
          <a:p>
            <a:r>
              <a:rPr lang="en-GB" sz="2400" dirty="0" smtClean="0">
                <a:solidFill>
                  <a:schemeClr val="accent5">
                    <a:lumMod val="75000"/>
                  </a:schemeClr>
                </a:solidFill>
              </a:rPr>
              <a:t>SAM/BAM format</a:t>
            </a:r>
          </a:p>
        </p:txBody>
      </p:sp>
      <p:sp>
        <p:nvSpPr>
          <p:cNvPr id="3" name="TextBox 2"/>
          <p:cNvSpPr txBox="1"/>
          <p:nvPr/>
        </p:nvSpPr>
        <p:spPr>
          <a:xfrm>
            <a:off x="1331640" y="1124744"/>
            <a:ext cx="6391447" cy="1754326"/>
          </a:xfrm>
          <a:prstGeom prst="rect">
            <a:avLst/>
          </a:prstGeom>
          <a:noFill/>
        </p:spPr>
        <p:txBody>
          <a:bodyPr wrap="square" rtlCol="0">
            <a:spAutoFit/>
          </a:bodyPr>
          <a:lstStyle/>
          <a:p>
            <a:r>
              <a:rPr lang="en-GB" dirty="0" smtClean="0"/>
              <a:t>SAM – sequence alignment map</a:t>
            </a:r>
          </a:p>
          <a:p>
            <a:r>
              <a:rPr lang="en-GB" dirty="0" smtClean="0"/>
              <a:t>BAM – binary alignment map</a:t>
            </a:r>
          </a:p>
          <a:p>
            <a:endParaRPr lang="en-GB" dirty="0"/>
          </a:p>
          <a:p>
            <a:r>
              <a:rPr lang="en-GB" dirty="0" smtClean="0"/>
              <a:t>They consist of two parts:</a:t>
            </a:r>
          </a:p>
          <a:p>
            <a:r>
              <a:rPr lang="en-GB" dirty="0" smtClean="0"/>
              <a:t>Header – contains information about the sample</a:t>
            </a:r>
          </a:p>
          <a:p>
            <a:r>
              <a:rPr lang="en-GB" dirty="0" smtClean="0"/>
              <a:t>Alignment – contains location and qualities for all the reads </a:t>
            </a:r>
          </a:p>
        </p:txBody>
      </p:sp>
      <p:grpSp>
        <p:nvGrpSpPr>
          <p:cNvPr id="5" name="Gruppo 4"/>
          <p:cNvGrpSpPr/>
          <p:nvPr/>
        </p:nvGrpSpPr>
        <p:grpSpPr>
          <a:xfrm>
            <a:off x="229658" y="3513656"/>
            <a:ext cx="8671766" cy="2016224"/>
            <a:chOff x="292722" y="617265"/>
            <a:chExt cx="8671766" cy="2016224"/>
          </a:xfrm>
        </p:grpSpPr>
        <p:sp>
          <p:nvSpPr>
            <p:cNvPr id="6" name="Rounded Rectangle 1"/>
            <p:cNvSpPr/>
            <p:nvPr/>
          </p:nvSpPr>
          <p:spPr>
            <a:xfrm>
              <a:off x="292722" y="617265"/>
              <a:ext cx="8671766" cy="2016224"/>
            </a:xfrm>
            <a:prstGeom prst="roundRect">
              <a:avLst/>
            </a:prstGeom>
            <a:no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2"/>
            <p:cNvSpPr/>
            <p:nvPr/>
          </p:nvSpPr>
          <p:spPr>
            <a:xfrm>
              <a:off x="1043608" y="761280"/>
              <a:ext cx="5896358" cy="1754326"/>
            </a:xfrm>
            <a:prstGeom prst="rect">
              <a:avLst/>
            </a:prstGeom>
          </p:spPr>
          <p:txBody>
            <a:bodyPr wrap="none">
              <a:spAutoFit/>
            </a:bodyPr>
            <a:lstStyle/>
            <a:p>
              <a:r>
                <a:rPr lang="en-GB" dirty="0" smtClean="0"/>
                <a:t>Header contains:</a:t>
              </a:r>
            </a:p>
            <a:p>
              <a:r>
                <a:rPr lang="en-GB" dirty="0" smtClean="0"/>
                <a:t>@HD – header line; format version</a:t>
              </a:r>
            </a:p>
            <a:p>
              <a:r>
                <a:rPr lang="en-GB" dirty="0" smtClean="0"/>
                <a:t>@SQ – Reference sequence dictionary; one per chromosome</a:t>
              </a:r>
            </a:p>
            <a:p>
              <a:r>
                <a:rPr lang="en-GB" dirty="0" smtClean="0"/>
                <a:t>@RG – Read group</a:t>
              </a:r>
            </a:p>
            <a:p>
              <a:r>
                <a:rPr lang="en-GB" dirty="0" smtClean="0"/>
                <a:t>@PG – Program</a:t>
              </a:r>
            </a:p>
            <a:p>
              <a:r>
                <a:rPr lang="en-GB" dirty="0" smtClean="0"/>
                <a:t>@CO – comment</a:t>
              </a:r>
            </a:p>
          </p:txBody>
        </p:sp>
      </p:grpSp>
    </p:spTree>
    <p:extLst>
      <p:ext uri="{BB962C8B-B14F-4D97-AF65-F5344CB8AC3E}">
        <p14:creationId xmlns:p14="http://schemas.microsoft.com/office/powerpoint/2010/main" val="31463026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8"/>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 name="Rounded Rectangle 3"/>
          <p:cNvSpPr/>
          <p:nvPr/>
        </p:nvSpPr>
        <p:spPr>
          <a:xfrm>
            <a:off x="292722" y="1484692"/>
            <a:ext cx="8671766" cy="3963864"/>
          </a:xfrm>
          <a:prstGeom prst="roundRect">
            <a:avLst>
              <a:gd name="adj" fmla="val 7923"/>
            </a:avLst>
          </a:prstGeom>
          <a:no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4"/>
          <p:cNvSpPr/>
          <p:nvPr/>
        </p:nvSpPr>
        <p:spPr>
          <a:xfrm>
            <a:off x="1064427" y="1484692"/>
            <a:ext cx="7035965" cy="923330"/>
          </a:xfrm>
          <a:prstGeom prst="rect">
            <a:avLst/>
          </a:prstGeom>
        </p:spPr>
        <p:txBody>
          <a:bodyPr wrap="none">
            <a:spAutoFit/>
          </a:bodyPr>
          <a:lstStyle/>
          <a:p>
            <a:r>
              <a:rPr lang="en-GB" dirty="0" smtClean="0"/>
              <a:t>Alignment contains one line per read, and each line contains 12 columns:</a:t>
            </a:r>
          </a:p>
          <a:p>
            <a:endParaRPr lang="en-GB" dirty="0" smtClean="0"/>
          </a:p>
          <a:p>
            <a:endParaRPr lang="en-GB"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5755" y="1946358"/>
            <a:ext cx="7773308" cy="35021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0" y="0"/>
            <a:ext cx="2406236" cy="461665"/>
          </a:xfrm>
          <a:prstGeom prst="rect">
            <a:avLst/>
          </a:prstGeom>
          <a:noFill/>
        </p:spPr>
        <p:txBody>
          <a:bodyPr wrap="none" rtlCol="0">
            <a:spAutoFit/>
          </a:bodyPr>
          <a:lstStyle/>
          <a:p>
            <a:r>
              <a:rPr lang="en-GB" sz="2400" dirty="0" smtClean="0">
                <a:solidFill>
                  <a:schemeClr val="accent5">
                    <a:lumMod val="75000"/>
                  </a:schemeClr>
                </a:solidFill>
              </a:rPr>
              <a:t>SAM/BAM format</a:t>
            </a:r>
          </a:p>
        </p:txBody>
      </p:sp>
    </p:spTree>
    <p:extLst>
      <p:ext uri="{BB962C8B-B14F-4D97-AF65-F5344CB8AC3E}">
        <p14:creationId xmlns:p14="http://schemas.microsoft.com/office/powerpoint/2010/main" val="245602509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4"/>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1798249" cy="461665"/>
          </a:xfrm>
          <a:prstGeom prst="rect">
            <a:avLst/>
          </a:prstGeom>
          <a:noFill/>
        </p:spPr>
        <p:txBody>
          <a:bodyPr wrap="none" rtlCol="0">
            <a:spAutoFit/>
          </a:bodyPr>
          <a:lstStyle/>
          <a:p>
            <a:r>
              <a:rPr lang="en-GB" sz="2400" dirty="0" smtClean="0">
                <a:solidFill>
                  <a:schemeClr val="accent5">
                    <a:lumMod val="75000"/>
                  </a:schemeClr>
                </a:solidFill>
              </a:rPr>
              <a:t>bitwise FLAG</a:t>
            </a:r>
          </a:p>
        </p:txBody>
      </p:sp>
      <p:sp>
        <p:nvSpPr>
          <p:cNvPr id="3" name="TextBox 2"/>
          <p:cNvSpPr txBox="1"/>
          <p:nvPr/>
        </p:nvSpPr>
        <p:spPr>
          <a:xfrm>
            <a:off x="-7943" y="1837814"/>
            <a:ext cx="5767298" cy="2862322"/>
          </a:xfrm>
          <a:prstGeom prst="rect">
            <a:avLst/>
          </a:prstGeom>
          <a:noFill/>
        </p:spPr>
        <p:txBody>
          <a:bodyPr wrap="square" rtlCol="0">
            <a:spAutoFit/>
          </a:bodyPr>
          <a:lstStyle/>
          <a:p>
            <a:r>
              <a:rPr lang="en-GB" dirty="0" smtClean="0"/>
              <a:t>It is an integer, but it represents the sum of different values.</a:t>
            </a:r>
          </a:p>
          <a:p>
            <a:endParaRPr lang="en-GB" dirty="0" smtClean="0"/>
          </a:p>
          <a:p>
            <a:r>
              <a:rPr lang="en-GB" dirty="0" smtClean="0"/>
              <a:t>You can find a detailed explanation in the </a:t>
            </a:r>
            <a:r>
              <a:rPr lang="en-GB" dirty="0" err="1" smtClean="0"/>
              <a:t>sam</a:t>
            </a:r>
            <a:r>
              <a:rPr lang="en-GB" dirty="0" smtClean="0"/>
              <a:t>/bam </a:t>
            </a:r>
            <a:r>
              <a:rPr lang="en-GB" dirty="0"/>
              <a:t>format specification (</a:t>
            </a:r>
            <a:r>
              <a:rPr lang="en-GB" dirty="0">
                <a:hlinkClick r:id="rId2"/>
              </a:rPr>
              <a:t>http://</a:t>
            </a:r>
            <a:r>
              <a:rPr lang="en-GB" dirty="0" smtClean="0">
                <a:hlinkClick r:id="rId2"/>
              </a:rPr>
              <a:t>samtools.sourceforge.net/SAMv1.pdf</a:t>
            </a:r>
            <a:r>
              <a:rPr lang="en-GB" dirty="0" smtClean="0"/>
              <a:t>). </a:t>
            </a:r>
          </a:p>
          <a:p>
            <a:endParaRPr lang="en-GB" dirty="0"/>
          </a:p>
          <a:p>
            <a:endParaRPr lang="en-GB" dirty="0" smtClean="0"/>
          </a:p>
          <a:p>
            <a:endParaRPr lang="en-GB" dirty="0"/>
          </a:p>
          <a:p>
            <a:r>
              <a:rPr lang="en-GB" dirty="0" smtClean="0"/>
              <a:t>However there is a tool online which provides a quick </a:t>
            </a:r>
            <a:r>
              <a:rPr lang="en-GB" dirty="0"/>
              <a:t>“translation” (</a:t>
            </a:r>
            <a:r>
              <a:rPr lang="en-GB" dirty="0">
                <a:hlinkClick r:id="rId3"/>
              </a:rPr>
              <a:t>https://</a:t>
            </a:r>
            <a:r>
              <a:rPr lang="en-GB" dirty="0" smtClean="0">
                <a:hlinkClick r:id="rId3"/>
              </a:rPr>
              <a:t>broadinstitute.github.io/picard/explain-flags.html</a:t>
            </a:r>
            <a:r>
              <a:rPr lang="en-GB" dirty="0" smtClean="0"/>
              <a:t>) </a:t>
            </a:r>
          </a:p>
        </p:txBody>
      </p:sp>
      <p:pic>
        <p:nvPicPr>
          <p:cNvPr id="2051" name="Picture 3"/>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5" t="9687" r="78173" b="40344"/>
          <a:stretch/>
        </p:blipFill>
        <p:spPr bwMode="auto">
          <a:xfrm>
            <a:off x="5653502" y="908720"/>
            <a:ext cx="3490498" cy="49975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1975989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1736116" cy="461665"/>
          </a:xfrm>
          <a:prstGeom prst="rect">
            <a:avLst/>
          </a:prstGeom>
          <a:noFill/>
        </p:spPr>
        <p:txBody>
          <a:bodyPr wrap="none" rtlCol="0">
            <a:spAutoFit/>
          </a:bodyPr>
          <a:lstStyle/>
          <a:p>
            <a:r>
              <a:rPr lang="en-GB" sz="2400" dirty="0" smtClean="0">
                <a:solidFill>
                  <a:schemeClr val="accent5">
                    <a:lumMod val="75000"/>
                  </a:schemeClr>
                </a:solidFill>
              </a:rPr>
              <a:t>CIGAR string</a:t>
            </a:r>
          </a:p>
        </p:txBody>
      </p:sp>
      <p:sp>
        <p:nvSpPr>
          <p:cNvPr id="3" name="TextBox 2"/>
          <p:cNvSpPr txBox="1"/>
          <p:nvPr/>
        </p:nvSpPr>
        <p:spPr>
          <a:xfrm>
            <a:off x="144016" y="620689"/>
            <a:ext cx="9252520" cy="2031325"/>
          </a:xfrm>
          <a:prstGeom prst="rect">
            <a:avLst/>
          </a:prstGeom>
          <a:noFill/>
        </p:spPr>
        <p:txBody>
          <a:bodyPr wrap="square" rtlCol="0">
            <a:spAutoFit/>
          </a:bodyPr>
          <a:lstStyle/>
          <a:p>
            <a:r>
              <a:rPr lang="en-GB" dirty="0" smtClean="0"/>
              <a:t>It is a compact representation of sequence alignment. It includes:</a:t>
            </a:r>
          </a:p>
          <a:p>
            <a:pPr marL="285750" indent="-285750">
              <a:buFont typeface="Arial" pitchFamily="34" charset="0"/>
              <a:buChar char="•"/>
            </a:pPr>
            <a:r>
              <a:rPr lang="en-GB" dirty="0" smtClean="0"/>
              <a:t>M – match or mismatch</a:t>
            </a:r>
          </a:p>
          <a:p>
            <a:pPr marL="285750" indent="-285750">
              <a:buFont typeface="Arial" pitchFamily="34" charset="0"/>
              <a:buChar char="•"/>
            </a:pPr>
            <a:r>
              <a:rPr lang="en-GB" dirty="0" smtClean="0"/>
              <a:t>I – insertion</a:t>
            </a:r>
          </a:p>
          <a:p>
            <a:pPr marL="285750" indent="-285750">
              <a:buFont typeface="Arial" pitchFamily="34" charset="0"/>
              <a:buChar char="•"/>
            </a:pPr>
            <a:r>
              <a:rPr lang="en-GB" dirty="0" smtClean="0"/>
              <a:t>D – deletion</a:t>
            </a:r>
          </a:p>
          <a:p>
            <a:pPr marL="285750" indent="-285750">
              <a:buFont typeface="Arial" pitchFamily="34" charset="0"/>
              <a:buChar char="•"/>
            </a:pPr>
            <a:endParaRPr lang="en-GB" dirty="0"/>
          </a:p>
          <a:p>
            <a:r>
              <a:rPr lang="en-GB" dirty="0" smtClean="0"/>
              <a:t>SAM extends these to include a few others </a:t>
            </a:r>
            <a:r>
              <a:rPr lang="en-GB" dirty="0"/>
              <a:t>(check </a:t>
            </a:r>
            <a:r>
              <a:rPr lang="en-GB" dirty="0">
                <a:hlinkClick r:id="rId2"/>
              </a:rPr>
              <a:t>http://</a:t>
            </a:r>
            <a:r>
              <a:rPr lang="en-GB" dirty="0" smtClean="0">
                <a:hlinkClick r:id="rId2"/>
              </a:rPr>
              <a:t>samtools.sourceforge.net/SAMv1.pdf</a:t>
            </a:r>
            <a:r>
              <a:rPr lang="en-GB" dirty="0" smtClean="0"/>
              <a:t>)</a:t>
            </a:r>
          </a:p>
          <a:p>
            <a:endParaRPr lang="en-GB" dirty="0" smtClean="0">
              <a:solidFill>
                <a:srgbClr val="FF0000"/>
              </a:solidFill>
            </a:endParaRPr>
          </a:p>
        </p:txBody>
      </p:sp>
      <p:sp>
        <p:nvSpPr>
          <p:cNvPr id="4" name="TextBox 3"/>
          <p:cNvSpPr txBox="1"/>
          <p:nvPr/>
        </p:nvSpPr>
        <p:spPr>
          <a:xfrm>
            <a:off x="1054947" y="2929013"/>
            <a:ext cx="7549501" cy="923330"/>
          </a:xfrm>
          <a:prstGeom prst="rect">
            <a:avLst/>
          </a:prstGeom>
          <a:noFill/>
        </p:spPr>
        <p:txBody>
          <a:bodyPr wrap="square" rtlCol="0">
            <a:spAutoFit/>
          </a:bodyPr>
          <a:lstStyle/>
          <a:p>
            <a:r>
              <a:rPr lang="en-GB" b="1" dirty="0" smtClean="0">
                <a:solidFill>
                  <a:schemeClr val="accent5">
                    <a:lumMod val="75000"/>
                  </a:schemeClr>
                </a:solidFill>
              </a:rPr>
              <a:t>	read: 	ACGCA–TGCAGT</a:t>
            </a:r>
          </a:p>
          <a:p>
            <a:r>
              <a:rPr lang="en-GB" b="1" dirty="0">
                <a:solidFill>
                  <a:schemeClr val="accent5">
                    <a:lumMod val="75000"/>
                  </a:schemeClr>
                </a:solidFill>
              </a:rPr>
              <a:t>	</a:t>
            </a:r>
            <a:r>
              <a:rPr lang="en-GB" b="1" dirty="0" smtClean="0">
                <a:solidFill>
                  <a:schemeClr val="accent5">
                    <a:lumMod val="75000"/>
                  </a:schemeClr>
                </a:solidFill>
              </a:rPr>
              <a:t>ref:		ACTCAGTG ––GT</a:t>
            </a:r>
          </a:p>
          <a:p>
            <a:r>
              <a:rPr lang="en-GB" b="1" dirty="0">
                <a:solidFill>
                  <a:schemeClr val="accent5">
                    <a:lumMod val="75000"/>
                  </a:schemeClr>
                </a:solidFill>
              </a:rPr>
              <a:t>	</a:t>
            </a:r>
            <a:r>
              <a:rPr lang="en-GB" b="1" dirty="0" smtClean="0">
                <a:solidFill>
                  <a:schemeClr val="accent5">
                    <a:lumMod val="75000"/>
                  </a:schemeClr>
                </a:solidFill>
              </a:rPr>
              <a:t>cigar		  5M1D2M2I2M</a:t>
            </a:r>
          </a:p>
        </p:txBody>
      </p:sp>
      <p:sp>
        <p:nvSpPr>
          <p:cNvPr id="5" name="TextBox 4"/>
          <p:cNvSpPr txBox="1"/>
          <p:nvPr/>
        </p:nvSpPr>
        <p:spPr>
          <a:xfrm>
            <a:off x="1032647" y="4941242"/>
            <a:ext cx="7549501" cy="923330"/>
          </a:xfrm>
          <a:prstGeom prst="rect">
            <a:avLst/>
          </a:prstGeom>
          <a:noFill/>
        </p:spPr>
        <p:txBody>
          <a:bodyPr wrap="square" rtlCol="0">
            <a:spAutoFit/>
          </a:bodyPr>
          <a:lstStyle/>
          <a:p>
            <a:r>
              <a:rPr lang="en-GB" b="1" dirty="0" smtClean="0">
                <a:solidFill>
                  <a:schemeClr val="accent5">
                    <a:lumMod val="75000"/>
                  </a:schemeClr>
                </a:solidFill>
              </a:rPr>
              <a:t>	read: 	ACGTCATG –––CAGT</a:t>
            </a:r>
          </a:p>
          <a:p>
            <a:r>
              <a:rPr lang="en-GB" b="1" dirty="0">
                <a:solidFill>
                  <a:schemeClr val="accent5">
                    <a:lumMod val="75000"/>
                  </a:schemeClr>
                </a:solidFill>
              </a:rPr>
              <a:t>	</a:t>
            </a:r>
            <a:r>
              <a:rPr lang="en-GB" b="1" dirty="0" smtClean="0">
                <a:solidFill>
                  <a:schemeClr val="accent5">
                    <a:lumMod val="75000"/>
                  </a:schemeClr>
                </a:solidFill>
              </a:rPr>
              <a:t>ref:		ACG–CATGCGGCAGT</a:t>
            </a:r>
          </a:p>
          <a:p>
            <a:r>
              <a:rPr lang="en-GB" b="1" dirty="0">
                <a:solidFill>
                  <a:schemeClr val="accent5">
                    <a:lumMod val="75000"/>
                  </a:schemeClr>
                </a:solidFill>
              </a:rPr>
              <a:t>	</a:t>
            </a:r>
            <a:r>
              <a:rPr lang="en-GB" b="1" dirty="0" smtClean="0">
                <a:solidFill>
                  <a:schemeClr val="accent5">
                    <a:lumMod val="75000"/>
                  </a:schemeClr>
                </a:solidFill>
              </a:rPr>
              <a:t>cigar	</a:t>
            </a:r>
          </a:p>
        </p:txBody>
      </p:sp>
      <p:sp>
        <p:nvSpPr>
          <p:cNvPr id="6" name="Rectangle 5"/>
          <p:cNvSpPr/>
          <p:nvPr/>
        </p:nvSpPr>
        <p:spPr>
          <a:xfrm>
            <a:off x="1522625" y="4571910"/>
            <a:ext cx="2960106" cy="369332"/>
          </a:xfrm>
          <a:prstGeom prst="rect">
            <a:avLst/>
          </a:prstGeom>
        </p:spPr>
        <p:txBody>
          <a:bodyPr wrap="none">
            <a:spAutoFit/>
          </a:bodyPr>
          <a:lstStyle/>
          <a:p>
            <a:r>
              <a:rPr lang="en-GB" dirty="0" smtClean="0">
                <a:solidFill>
                  <a:schemeClr val="accent6">
                    <a:lumMod val="75000"/>
                  </a:schemeClr>
                </a:solidFill>
              </a:rPr>
              <a:t>So, what is the cigar line of…?</a:t>
            </a:r>
            <a:endParaRPr lang="en-GB" dirty="0">
              <a:solidFill>
                <a:schemeClr val="accent6">
                  <a:lumMod val="75000"/>
                </a:schemeClr>
              </a:solidFill>
            </a:endParaRPr>
          </a:p>
        </p:txBody>
      </p:sp>
    </p:spTree>
    <p:extLst>
      <p:ext uri="{BB962C8B-B14F-4D97-AF65-F5344CB8AC3E}">
        <p14:creationId xmlns:p14="http://schemas.microsoft.com/office/powerpoint/2010/main" val="407292590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1736116" cy="461665"/>
          </a:xfrm>
          <a:prstGeom prst="rect">
            <a:avLst/>
          </a:prstGeom>
          <a:noFill/>
        </p:spPr>
        <p:txBody>
          <a:bodyPr wrap="none" rtlCol="0">
            <a:spAutoFit/>
          </a:bodyPr>
          <a:lstStyle/>
          <a:p>
            <a:r>
              <a:rPr lang="en-GB" sz="2400" dirty="0" smtClean="0">
                <a:solidFill>
                  <a:schemeClr val="accent5">
                    <a:lumMod val="75000"/>
                  </a:schemeClr>
                </a:solidFill>
              </a:rPr>
              <a:t>CIGAR string</a:t>
            </a:r>
          </a:p>
        </p:txBody>
      </p:sp>
      <p:sp>
        <p:nvSpPr>
          <p:cNvPr id="3" name="TextBox 2"/>
          <p:cNvSpPr txBox="1"/>
          <p:nvPr/>
        </p:nvSpPr>
        <p:spPr>
          <a:xfrm>
            <a:off x="144016" y="620689"/>
            <a:ext cx="9252520" cy="2031325"/>
          </a:xfrm>
          <a:prstGeom prst="rect">
            <a:avLst/>
          </a:prstGeom>
          <a:noFill/>
        </p:spPr>
        <p:txBody>
          <a:bodyPr wrap="square" rtlCol="0">
            <a:spAutoFit/>
          </a:bodyPr>
          <a:lstStyle/>
          <a:p>
            <a:r>
              <a:rPr lang="en-GB" dirty="0" smtClean="0"/>
              <a:t>It is a compact representation of sequence alignment. It includes:</a:t>
            </a:r>
          </a:p>
          <a:p>
            <a:pPr marL="285750" indent="-285750">
              <a:buFont typeface="Arial" pitchFamily="34" charset="0"/>
              <a:buChar char="•"/>
            </a:pPr>
            <a:r>
              <a:rPr lang="en-GB" dirty="0" smtClean="0"/>
              <a:t>M – match or mismatch</a:t>
            </a:r>
          </a:p>
          <a:p>
            <a:pPr marL="285750" indent="-285750">
              <a:buFont typeface="Arial" pitchFamily="34" charset="0"/>
              <a:buChar char="•"/>
            </a:pPr>
            <a:r>
              <a:rPr lang="en-GB" dirty="0" smtClean="0"/>
              <a:t>I – insertion</a:t>
            </a:r>
          </a:p>
          <a:p>
            <a:pPr marL="285750" indent="-285750">
              <a:buFont typeface="Arial" pitchFamily="34" charset="0"/>
              <a:buChar char="•"/>
            </a:pPr>
            <a:r>
              <a:rPr lang="en-GB" dirty="0" smtClean="0"/>
              <a:t>D – deletion</a:t>
            </a:r>
          </a:p>
          <a:p>
            <a:pPr marL="285750" indent="-285750">
              <a:buFont typeface="Arial" pitchFamily="34" charset="0"/>
              <a:buChar char="•"/>
            </a:pPr>
            <a:endParaRPr lang="en-GB" dirty="0"/>
          </a:p>
          <a:p>
            <a:r>
              <a:rPr lang="en-GB" dirty="0" smtClean="0"/>
              <a:t>SAM extends these to include a few others </a:t>
            </a:r>
            <a:r>
              <a:rPr lang="en-GB" dirty="0"/>
              <a:t>(check </a:t>
            </a:r>
            <a:r>
              <a:rPr lang="en-GB" dirty="0">
                <a:hlinkClick r:id="rId2"/>
              </a:rPr>
              <a:t>http://</a:t>
            </a:r>
            <a:r>
              <a:rPr lang="en-GB" dirty="0" smtClean="0">
                <a:hlinkClick r:id="rId2"/>
              </a:rPr>
              <a:t>samtools.sourceforge.net/SAMv1.pdf</a:t>
            </a:r>
            <a:r>
              <a:rPr lang="en-GB" dirty="0" smtClean="0"/>
              <a:t>)</a:t>
            </a:r>
          </a:p>
          <a:p>
            <a:endParaRPr lang="en-GB" dirty="0" smtClean="0">
              <a:solidFill>
                <a:srgbClr val="FF0000"/>
              </a:solidFill>
            </a:endParaRPr>
          </a:p>
        </p:txBody>
      </p:sp>
      <p:sp>
        <p:nvSpPr>
          <p:cNvPr id="4" name="TextBox 3"/>
          <p:cNvSpPr txBox="1"/>
          <p:nvPr/>
        </p:nvSpPr>
        <p:spPr>
          <a:xfrm>
            <a:off x="1054947" y="2929013"/>
            <a:ext cx="7549501" cy="923330"/>
          </a:xfrm>
          <a:prstGeom prst="rect">
            <a:avLst/>
          </a:prstGeom>
          <a:noFill/>
        </p:spPr>
        <p:txBody>
          <a:bodyPr wrap="square" rtlCol="0">
            <a:spAutoFit/>
          </a:bodyPr>
          <a:lstStyle/>
          <a:p>
            <a:r>
              <a:rPr lang="en-GB" b="1" dirty="0" smtClean="0">
                <a:solidFill>
                  <a:schemeClr val="accent5">
                    <a:lumMod val="75000"/>
                  </a:schemeClr>
                </a:solidFill>
              </a:rPr>
              <a:t>	read: 	ACGCA–TGCAGT</a:t>
            </a:r>
          </a:p>
          <a:p>
            <a:r>
              <a:rPr lang="en-GB" b="1" dirty="0">
                <a:solidFill>
                  <a:schemeClr val="accent5">
                    <a:lumMod val="75000"/>
                  </a:schemeClr>
                </a:solidFill>
              </a:rPr>
              <a:t>	</a:t>
            </a:r>
            <a:r>
              <a:rPr lang="en-GB" b="1" dirty="0" smtClean="0">
                <a:solidFill>
                  <a:schemeClr val="accent5">
                    <a:lumMod val="75000"/>
                  </a:schemeClr>
                </a:solidFill>
              </a:rPr>
              <a:t>ref:		ACTCAGTG ––GT</a:t>
            </a:r>
          </a:p>
          <a:p>
            <a:r>
              <a:rPr lang="en-GB" b="1" dirty="0">
                <a:solidFill>
                  <a:schemeClr val="accent5">
                    <a:lumMod val="75000"/>
                  </a:schemeClr>
                </a:solidFill>
              </a:rPr>
              <a:t>	</a:t>
            </a:r>
            <a:r>
              <a:rPr lang="en-GB" b="1" dirty="0" smtClean="0">
                <a:solidFill>
                  <a:schemeClr val="accent5">
                    <a:lumMod val="75000"/>
                  </a:schemeClr>
                </a:solidFill>
              </a:rPr>
              <a:t>cigar		  5M1D2M2I2M</a:t>
            </a:r>
          </a:p>
        </p:txBody>
      </p:sp>
      <p:sp>
        <p:nvSpPr>
          <p:cNvPr id="5" name="TextBox 4"/>
          <p:cNvSpPr txBox="1"/>
          <p:nvPr/>
        </p:nvSpPr>
        <p:spPr>
          <a:xfrm>
            <a:off x="1032647" y="4941242"/>
            <a:ext cx="7549501" cy="923330"/>
          </a:xfrm>
          <a:prstGeom prst="rect">
            <a:avLst/>
          </a:prstGeom>
          <a:noFill/>
        </p:spPr>
        <p:txBody>
          <a:bodyPr wrap="square" rtlCol="0">
            <a:spAutoFit/>
          </a:bodyPr>
          <a:lstStyle/>
          <a:p>
            <a:r>
              <a:rPr lang="en-GB" b="1" dirty="0" smtClean="0">
                <a:solidFill>
                  <a:schemeClr val="accent5">
                    <a:lumMod val="75000"/>
                  </a:schemeClr>
                </a:solidFill>
              </a:rPr>
              <a:t>	read: 	ACGTCATG –––CAGT</a:t>
            </a:r>
          </a:p>
          <a:p>
            <a:r>
              <a:rPr lang="en-GB" b="1" dirty="0">
                <a:solidFill>
                  <a:schemeClr val="accent5">
                    <a:lumMod val="75000"/>
                  </a:schemeClr>
                </a:solidFill>
              </a:rPr>
              <a:t>	</a:t>
            </a:r>
            <a:r>
              <a:rPr lang="en-GB" b="1" dirty="0" smtClean="0">
                <a:solidFill>
                  <a:schemeClr val="accent5">
                    <a:lumMod val="75000"/>
                  </a:schemeClr>
                </a:solidFill>
              </a:rPr>
              <a:t>ref:		ACG–CATGCGGCAGT</a:t>
            </a:r>
          </a:p>
          <a:p>
            <a:r>
              <a:rPr lang="en-GB" b="1" dirty="0">
                <a:solidFill>
                  <a:schemeClr val="accent5">
                    <a:lumMod val="75000"/>
                  </a:schemeClr>
                </a:solidFill>
              </a:rPr>
              <a:t>	</a:t>
            </a:r>
            <a:r>
              <a:rPr lang="en-GB" b="1" dirty="0" smtClean="0">
                <a:solidFill>
                  <a:schemeClr val="accent5">
                    <a:lumMod val="75000"/>
                  </a:schemeClr>
                </a:solidFill>
              </a:rPr>
              <a:t>cigar	</a:t>
            </a:r>
          </a:p>
        </p:txBody>
      </p:sp>
      <p:sp>
        <p:nvSpPr>
          <p:cNvPr id="7" name="Rectangle 6"/>
          <p:cNvSpPr/>
          <p:nvPr/>
        </p:nvSpPr>
        <p:spPr>
          <a:xfrm>
            <a:off x="2649916" y="5510599"/>
            <a:ext cx="1582484" cy="369332"/>
          </a:xfrm>
          <a:prstGeom prst="rect">
            <a:avLst/>
          </a:prstGeom>
        </p:spPr>
        <p:txBody>
          <a:bodyPr wrap="none">
            <a:spAutoFit/>
          </a:bodyPr>
          <a:lstStyle/>
          <a:p>
            <a:r>
              <a:rPr lang="en-GB" b="1" dirty="0" smtClean="0">
                <a:solidFill>
                  <a:schemeClr val="accent5">
                    <a:lumMod val="75000"/>
                  </a:schemeClr>
                </a:solidFill>
              </a:rPr>
              <a:t>3M1I4M3D4M</a:t>
            </a:r>
            <a:endParaRPr lang="en-GB" dirty="0"/>
          </a:p>
        </p:txBody>
      </p:sp>
      <p:sp>
        <p:nvSpPr>
          <p:cNvPr id="9" name="Rectangle 5"/>
          <p:cNvSpPr/>
          <p:nvPr/>
        </p:nvSpPr>
        <p:spPr>
          <a:xfrm>
            <a:off x="1522625" y="4571910"/>
            <a:ext cx="2960106" cy="369332"/>
          </a:xfrm>
          <a:prstGeom prst="rect">
            <a:avLst/>
          </a:prstGeom>
        </p:spPr>
        <p:txBody>
          <a:bodyPr wrap="none">
            <a:spAutoFit/>
          </a:bodyPr>
          <a:lstStyle/>
          <a:p>
            <a:r>
              <a:rPr lang="en-GB" dirty="0" smtClean="0">
                <a:solidFill>
                  <a:schemeClr val="accent6">
                    <a:lumMod val="75000"/>
                  </a:schemeClr>
                </a:solidFill>
              </a:rPr>
              <a:t>So, what is the cigar line of…?</a:t>
            </a:r>
            <a:endParaRPr lang="en-GB" dirty="0">
              <a:solidFill>
                <a:schemeClr val="accent6">
                  <a:lumMod val="75000"/>
                </a:schemeClr>
              </a:solidFill>
            </a:endParaRPr>
          </a:p>
        </p:txBody>
      </p:sp>
    </p:spTree>
    <p:extLst>
      <p:ext uri="{BB962C8B-B14F-4D97-AF65-F5344CB8AC3E}">
        <p14:creationId xmlns:p14="http://schemas.microsoft.com/office/powerpoint/2010/main" val="40729259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ectangle 18"/>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 name="TextBox 1"/>
          <p:cNvSpPr txBox="1"/>
          <p:nvPr/>
        </p:nvSpPr>
        <p:spPr>
          <a:xfrm>
            <a:off x="7120304" y="-11292"/>
            <a:ext cx="2023696" cy="461665"/>
          </a:xfrm>
          <a:prstGeom prst="rect">
            <a:avLst/>
          </a:prstGeom>
          <a:noFill/>
        </p:spPr>
        <p:txBody>
          <a:bodyPr wrap="none" rtlCol="0">
            <a:spAutoFit/>
          </a:bodyPr>
          <a:lstStyle/>
          <a:p>
            <a:r>
              <a:rPr lang="en-GB" sz="2400" dirty="0" smtClean="0">
                <a:solidFill>
                  <a:schemeClr val="accent6">
                    <a:lumMod val="75000"/>
                  </a:schemeClr>
                </a:solidFill>
              </a:rPr>
              <a:t>before starting</a:t>
            </a:r>
          </a:p>
        </p:txBody>
      </p:sp>
      <p:sp>
        <p:nvSpPr>
          <p:cNvPr id="4" name="CasellaDiTesto 3"/>
          <p:cNvSpPr txBox="1"/>
          <p:nvPr/>
        </p:nvSpPr>
        <p:spPr>
          <a:xfrm>
            <a:off x="29393" y="709685"/>
            <a:ext cx="9237435" cy="4801315"/>
          </a:xfrm>
          <a:prstGeom prst="rect">
            <a:avLst/>
          </a:prstGeom>
          <a:noFill/>
        </p:spPr>
        <p:txBody>
          <a:bodyPr wrap="square" rtlCol="0">
            <a:spAutoFit/>
          </a:bodyPr>
          <a:lstStyle/>
          <a:p>
            <a:r>
              <a:rPr lang="it-IT" dirty="0" smtClean="0">
                <a:solidFill>
                  <a:schemeClr val="accent6">
                    <a:lumMod val="75000"/>
                  </a:schemeClr>
                </a:solidFill>
                <a:cs typeface="Courier New" pitchFamily="49" charset="0"/>
              </a:rPr>
              <a:t>are you in your scratch directory? </a:t>
            </a:r>
          </a:p>
          <a:p>
            <a:r>
              <a:rPr lang="it-IT" dirty="0" smtClean="0">
                <a:latin typeface="Courier New" pitchFamily="49" charset="0"/>
                <a:cs typeface="Courier New" pitchFamily="49" charset="0"/>
              </a:rPr>
              <a:t>pwd </a:t>
            </a:r>
          </a:p>
          <a:p>
            <a:r>
              <a:rPr lang="it-IT" dirty="0">
                <a:latin typeface="Courier New" pitchFamily="49" charset="0"/>
                <a:cs typeface="Courier New" pitchFamily="49" charset="0"/>
              </a:rPr>
              <a:t>cd $</a:t>
            </a:r>
            <a:r>
              <a:rPr lang="it-IT" dirty="0" smtClean="0">
                <a:latin typeface="Courier New" pitchFamily="49" charset="0"/>
                <a:cs typeface="Courier New" pitchFamily="49" charset="0"/>
              </a:rPr>
              <a:t>CINECA_SCRATCH</a:t>
            </a:r>
          </a:p>
          <a:p>
            <a:endParaRPr lang="it-IT" dirty="0" smtClean="0">
              <a:solidFill>
                <a:schemeClr val="accent6">
                  <a:lumMod val="75000"/>
                </a:schemeClr>
              </a:solidFill>
            </a:endParaRPr>
          </a:p>
          <a:p>
            <a:r>
              <a:rPr lang="it-IT" dirty="0" smtClean="0">
                <a:solidFill>
                  <a:schemeClr val="accent6">
                    <a:lumMod val="75000"/>
                  </a:schemeClr>
                </a:solidFill>
              </a:rPr>
              <a:t>copy folder day3 from teaching directory to yours</a:t>
            </a:r>
          </a:p>
          <a:p>
            <a:endParaRPr lang="it-IT" i="1" dirty="0" smtClean="0">
              <a:latin typeface="Courier New" pitchFamily="49" charset="0"/>
              <a:cs typeface="Courier New" pitchFamily="49" charset="0"/>
            </a:endParaRPr>
          </a:p>
          <a:p>
            <a:r>
              <a:rPr lang="en-GB" dirty="0" err="1" smtClean="0">
                <a:solidFill>
                  <a:srgbClr val="000000"/>
                </a:solidFill>
                <a:latin typeface="Courier New" pitchFamily="49" charset="0"/>
                <a:cs typeface="Courier New" pitchFamily="49" charset="0"/>
              </a:rPr>
              <a:t>cp</a:t>
            </a:r>
            <a:r>
              <a:rPr lang="en-GB" dirty="0" smtClean="0">
                <a:solidFill>
                  <a:srgbClr val="000000"/>
                </a:solidFill>
                <a:latin typeface="Courier New" pitchFamily="49" charset="0"/>
                <a:cs typeface="Courier New" pitchFamily="49" charset="0"/>
              </a:rPr>
              <a:t> </a:t>
            </a:r>
            <a:r>
              <a:rPr lang="en-GB" dirty="0">
                <a:solidFill>
                  <a:srgbClr val="000000"/>
                </a:solidFill>
                <a:latin typeface="Courier New" pitchFamily="49" charset="0"/>
                <a:cs typeface="Courier New" pitchFamily="49" charset="0"/>
              </a:rPr>
              <a:t>–r </a:t>
            </a:r>
            <a:r>
              <a:rPr lang="en-GB" dirty="0" smtClean="0">
                <a:solidFill>
                  <a:srgbClr val="000000"/>
                </a:solidFill>
                <a:latin typeface="Courier New" pitchFamily="49" charset="0"/>
                <a:cs typeface="Courier New" pitchFamily="49" charset="0"/>
              </a:rPr>
              <a:t>/</a:t>
            </a:r>
            <a:r>
              <a:rPr lang="en-GB" dirty="0" err="1" smtClean="0">
                <a:solidFill>
                  <a:srgbClr val="000000"/>
                </a:solidFill>
                <a:latin typeface="Courier New" pitchFamily="49" charset="0"/>
                <a:cs typeface="Courier New" pitchFamily="49" charset="0"/>
              </a:rPr>
              <a:t>pico</a:t>
            </a:r>
            <a:r>
              <a:rPr lang="en-GB" dirty="0" smtClean="0">
                <a:solidFill>
                  <a:srgbClr val="000000"/>
                </a:solidFill>
                <a:latin typeface="Courier New" pitchFamily="49" charset="0"/>
                <a:cs typeface="Courier New" pitchFamily="49" charset="0"/>
              </a:rPr>
              <a:t>/scratch/</a:t>
            </a:r>
            <a:r>
              <a:rPr lang="en-GB" dirty="0" err="1" smtClean="0">
                <a:solidFill>
                  <a:srgbClr val="000000"/>
                </a:solidFill>
                <a:latin typeface="Courier New" pitchFamily="49" charset="0"/>
                <a:cs typeface="Courier New" pitchFamily="49" charset="0"/>
              </a:rPr>
              <a:t>userexternal</a:t>
            </a:r>
            <a:r>
              <a:rPr lang="en-GB" dirty="0" smtClean="0">
                <a:solidFill>
                  <a:srgbClr val="000000"/>
                </a:solidFill>
                <a:latin typeface="Courier New" pitchFamily="49" charset="0"/>
                <a:cs typeface="Courier New" pitchFamily="49" charset="0"/>
              </a:rPr>
              <a:t>/cbatini0/day3</a:t>
            </a:r>
            <a:r>
              <a:rPr lang="en-GB" dirty="0" smtClean="0">
                <a:solidFill>
                  <a:srgbClr val="000000"/>
                </a:solidFill>
                <a:latin typeface="Courier New" pitchFamily="49" charset="0"/>
                <a:cs typeface="Courier New" pitchFamily="49" charset="0"/>
              </a:rPr>
              <a:t>/ . </a:t>
            </a:r>
            <a:endParaRPr lang="en-GB" dirty="0">
              <a:solidFill>
                <a:srgbClr val="000000"/>
              </a:solidFill>
              <a:latin typeface="Courier New" pitchFamily="49" charset="0"/>
              <a:cs typeface="Courier New" pitchFamily="49" charset="0"/>
            </a:endParaRPr>
          </a:p>
          <a:p>
            <a:r>
              <a:rPr lang="it-IT" dirty="0" smtClean="0">
                <a:latin typeface="Courier New" pitchFamily="49" charset="0"/>
                <a:cs typeface="Courier New" pitchFamily="49" charset="0"/>
              </a:rPr>
              <a:t>cd </a:t>
            </a:r>
            <a:r>
              <a:rPr lang="en-GB" dirty="0" smtClean="0">
                <a:latin typeface="Courier New" pitchFamily="49" charset="0"/>
                <a:cs typeface="Courier New" pitchFamily="49" charset="0"/>
              </a:rPr>
              <a:t>day3/</a:t>
            </a:r>
          </a:p>
          <a:p>
            <a:endParaRPr lang="en-GB" dirty="0">
              <a:latin typeface="Courier New" pitchFamily="49" charset="0"/>
              <a:cs typeface="Courier New" pitchFamily="49" charset="0"/>
            </a:endParaRPr>
          </a:p>
          <a:p>
            <a:r>
              <a:rPr lang="en-GB" dirty="0" smtClean="0">
                <a:latin typeface="Courier New" pitchFamily="49" charset="0"/>
                <a:cs typeface="Courier New" pitchFamily="49" charset="0"/>
              </a:rPr>
              <a:t>ls</a:t>
            </a:r>
          </a:p>
          <a:p>
            <a:endParaRPr lang="it-IT" dirty="0" smtClean="0">
              <a:latin typeface="Courier New" pitchFamily="49" charset="0"/>
              <a:cs typeface="Courier New" pitchFamily="49" charset="0"/>
            </a:endParaRPr>
          </a:p>
          <a:p>
            <a:r>
              <a:rPr lang="it-IT" dirty="0" smtClean="0">
                <a:latin typeface="Calibri" panose="020F0502020204030204" pitchFamily="34" charset="0"/>
                <a:cs typeface="Courier New" pitchFamily="49" charset="0"/>
              </a:rPr>
              <a:t>The folder VariantCalling contains:</a:t>
            </a:r>
          </a:p>
          <a:p>
            <a:pPr marL="285750" indent="-285750">
              <a:buFontTx/>
              <a:buChar char="-"/>
            </a:pPr>
            <a:r>
              <a:rPr lang="it-IT" dirty="0" smtClean="0">
                <a:latin typeface="Calibri" panose="020F0502020204030204" pitchFamily="34" charset="0"/>
                <a:cs typeface="Courier New" pitchFamily="49" charset="0"/>
              </a:rPr>
              <a:t>reads in fastq format (in two folders: lane1 and lane2)</a:t>
            </a:r>
          </a:p>
          <a:p>
            <a:pPr marL="285750" indent="-285750">
              <a:buFontTx/>
              <a:buChar char="-"/>
            </a:pPr>
            <a:r>
              <a:rPr lang="it-IT" dirty="0">
                <a:latin typeface="Calibri" panose="020F0502020204030204" pitchFamily="34" charset="0"/>
                <a:cs typeface="Courier New" pitchFamily="49" charset="0"/>
              </a:rPr>
              <a:t>r</a:t>
            </a:r>
            <a:r>
              <a:rPr lang="it-IT" dirty="0" smtClean="0">
                <a:latin typeface="Calibri" panose="020F0502020204030204" pitchFamily="34" charset="0"/>
                <a:cs typeface="Courier New" pitchFamily="49" charset="0"/>
              </a:rPr>
              <a:t>eference genome in fasta format (</a:t>
            </a:r>
            <a:r>
              <a:rPr lang="en-GB" dirty="0" smtClean="0"/>
              <a:t>Saccharomyces_cerevisiae.EF4.68.dna.toplevel.fa)</a:t>
            </a:r>
          </a:p>
          <a:p>
            <a:pPr marL="285750" indent="-285750">
              <a:buFontTx/>
              <a:buChar char="-"/>
            </a:pPr>
            <a:r>
              <a:rPr lang="en-GB" dirty="0" smtClean="0"/>
              <a:t>coordinates of the yeast </a:t>
            </a:r>
            <a:r>
              <a:rPr lang="en-GB" dirty="0" err="1" smtClean="0"/>
              <a:t>mtDNA</a:t>
            </a:r>
            <a:r>
              <a:rPr lang="en-GB" dirty="0" smtClean="0"/>
              <a:t> (</a:t>
            </a:r>
            <a:r>
              <a:rPr lang="en-GB" dirty="0" err="1" smtClean="0"/>
              <a:t>mito.intervals</a:t>
            </a:r>
            <a:r>
              <a:rPr lang="en-GB" dirty="0" smtClean="0"/>
              <a:t>)</a:t>
            </a:r>
          </a:p>
          <a:p>
            <a:pPr marL="285750" indent="-285750">
              <a:buFontTx/>
              <a:buChar char="-"/>
            </a:pPr>
            <a:r>
              <a:rPr lang="en-GB" dirty="0" smtClean="0"/>
              <a:t>the pdf of these </a:t>
            </a:r>
            <a:r>
              <a:rPr lang="en-GB" dirty="0"/>
              <a:t>slides </a:t>
            </a:r>
            <a:r>
              <a:rPr lang="en-GB" dirty="0" smtClean="0"/>
              <a:t>(</a:t>
            </a:r>
            <a:r>
              <a:rPr lang="it-IT" dirty="0"/>
              <a:t>day3_mapping_BAM_refinement_nov2015.pdf)</a:t>
            </a:r>
            <a:endParaRPr lang="it-IT" dirty="0" smtClean="0"/>
          </a:p>
          <a:p>
            <a:pPr marL="285750" indent="-285750">
              <a:buFontTx/>
              <a:buChar char="-"/>
            </a:pPr>
            <a:r>
              <a:rPr lang="it-IT" dirty="0" smtClean="0"/>
              <a:t>the handbook for </a:t>
            </a:r>
            <a:r>
              <a:rPr lang="it-IT" dirty="0" err="1" smtClean="0"/>
              <a:t>today</a:t>
            </a:r>
            <a:r>
              <a:rPr lang="it-IT" dirty="0" smtClean="0"/>
              <a:t> </a:t>
            </a:r>
            <a:r>
              <a:rPr lang="it-IT" dirty="0"/>
              <a:t>(day3_mapping_BAM_refinement_handbook_nov2015.pdf</a:t>
            </a:r>
            <a:r>
              <a:rPr lang="it-IT" dirty="0" smtClean="0"/>
              <a:t>)</a:t>
            </a:r>
            <a:endParaRPr lang="it-IT"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4"/>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Rectangle 1"/>
          <p:cNvSpPr/>
          <p:nvPr/>
        </p:nvSpPr>
        <p:spPr>
          <a:xfrm>
            <a:off x="0" y="404664"/>
            <a:ext cx="9108504" cy="5847755"/>
          </a:xfrm>
          <a:prstGeom prst="rect">
            <a:avLst/>
          </a:prstGeom>
        </p:spPr>
        <p:txBody>
          <a:bodyPr wrap="square">
            <a:spAutoFit/>
          </a:bodyPr>
          <a:lstStyle/>
          <a:p>
            <a:r>
              <a:rPr lang="en-GB" sz="1100" dirty="0"/>
              <a:t>@HD	VN:1.0	</a:t>
            </a:r>
            <a:r>
              <a:rPr lang="en-GB" sz="1100" dirty="0" err="1" smtClean="0"/>
              <a:t>SO:coordinate</a:t>
            </a:r>
            <a:endParaRPr lang="en-GB" sz="1100" dirty="0"/>
          </a:p>
          <a:p>
            <a:r>
              <a:rPr lang="en-GB" sz="1100" dirty="0"/>
              <a:t>@SQ	SN:chr1	LN:249250621	</a:t>
            </a:r>
            <a:r>
              <a:rPr lang="en-GB" sz="1100" dirty="0" err="1"/>
              <a:t>UR:file</a:t>
            </a:r>
            <a:r>
              <a:rPr lang="en-GB" sz="1100" dirty="0" smtClean="0"/>
              <a:t>:/home/</a:t>
            </a:r>
            <a:r>
              <a:rPr lang="en-GB" sz="1100" dirty="0" err="1" smtClean="0"/>
              <a:t>chiara</a:t>
            </a:r>
            <a:r>
              <a:rPr lang="en-GB" sz="1100" dirty="0"/>
              <a:t>	M5:1b22b98cdeb4a9304cb5d48026a85128</a:t>
            </a:r>
          </a:p>
          <a:p>
            <a:r>
              <a:rPr lang="en-GB" sz="1100" dirty="0"/>
              <a:t>@SQ	SN:chr2	LN:243199373	</a:t>
            </a:r>
            <a:r>
              <a:rPr lang="en-GB" sz="1100" dirty="0" err="1"/>
              <a:t>UR:file</a:t>
            </a:r>
            <a:r>
              <a:rPr lang="en-GB" sz="1100" dirty="0" smtClean="0"/>
              <a:t>:/home/</a:t>
            </a:r>
            <a:r>
              <a:rPr lang="en-GB" sz="1100" dirty="0" err="1" smtClean="0"/>
              <a:t>chiara</a:t>
            </a:r>
            <a:r>
              <a:rPr lang="en-GB" sz="1100" dirty="0"/>
              <a:t>	M5:a0d9851da00400dec1098a9255ac712e</a:t>
            </a:r>
          </a:p>
          <a:p>
            <a:r>
              <a:rPr lang="en-GB" sz="1100" dirty="0"/>
              <a:t>@SQ	SN:chr3	LN:198022430	</a:t>
            </a:r>
            <a:r>
              <a:rPr lang="en-GB" sz="1100" dirty="0" err="1"/>
              <a:t>UR:file</a:t>
            </a:r>
            <a:r>
              <a:rPr lang="en-GB" sz="1100" dirty="0" smtClean="0"/>
              <a:t>:/home/</a:t>
            </a:r>
            <a:r>
              <a:rPr lang="en-GB" sz="1100" dirty="0" err="1" smtClean="0"/>
              <a:t>chiara</a:t>
            </a:r>
            <a:r>
              <a:rPr lang="en-GB" sz="1100" dirty="0"/>
              <a:t>	M5:641e4338fa8d52a5b781bd2a2c08d3c3</a:t>
            </a:r>
          </a:p>
          <a:p>
            <a:r>
              <a:rPr lang="en-GB" sz="1100" dirty="0"/>
              <a:t>@SQ	SN:chr4	LN:191154276	</a:t>
            </a:r>
            <a:r>
              <a:rPr lang="en-GB" sz="1100" dirty="0" err="1"/>
              <a:t>UR:file</a:t>
            </a:r>
            <a:r>
              <a:rPr lang="en-GB" sz="1100" dirty="0" smtClean="0"/>
              <a:t>:/home/</a:t>
            </a:r>
            <a:r>
              <a:rPr lang="en-GB" sz="1100" dirty="0" err="1" smtClean="0"/>
              <a:t>chiara</a:t>
            </a:r>
            <a:r>
              <a:rPr lang="en-GB" sz="1100" dirty="0"/>
              <a:t>	M5:23dccd106897542ad87d2765d28a19a1</a:t>
            </a:r>
          </a:p>
          <a:p>
            <a:r>
              <a:rPr lang="en-GB" sz="1100" dirty="0"/>
              <a:t>@SQ	SN:chr5	LN:180915260	</a:t>
            </a:r>
            <a:r>
              <a:rPr lang="en-GB" sz="1100" dirty="0" err="1"/>
              <a:t>UR:file</a:t>
            </a:r>
            <a:r>
              <a:rPr lang="en-GB" sz="1100" dirty="0" smtClean="0"/>
              <a:t>:/home/</a:t>
            </a:r>
            <a:r>
              <a:rPr lang="en-GB" sz="1100" dirty="0" err="1" smtClean="0"/>
              <a:t>chiara</a:t>
            </a:r>
            <a:r>
              <a:rPr lang="en-GB" sz="1100" dirty="0"/>
              <a:t>	M5:0740173db9ffd264d728f32784845cd7</a:t>
            </a:r>
          </a:p>
          <a:p>
            <a:r>
              <a:rPr lang="en-GB" sz="1100" dirty="0"/>
              <a:t>@SQ	SN:chr6	LN:171115067	</a:t>
            </a:r>
            <a:r>
              <a:rPr lang="en-GB" sz="1100" dirty="0" err="1"/>
              <a:t>UR:file</a:t>
            </a:r>
            <a:r>
              <a:rPr lang="en-GB" sz="1100" dirty="0" smtClean="0"/>
              <a:t>:/home/</a:t>
            </a:r>
            <a:r>
              <a:rPr lang="en-GB" sz="1100" dirty="0" err="1" smtClean="0"/>
              <a:t>chiara</a:t>
            </a:r>
            <a:r>
              <a:rPr lang="en-GB" sz="1100" dirty="0"/>
              <a:t>	M5:1d3a93a248d92a729ee764823acbbc6b</a:t>
            </a:r>
          </a:p>
          <a:p>
            <a:r>
              <a:rPr lang="en-GB" sz="1100" dirty="0"/>
              <a:t>@SQ	SN:chr7	LN:159138663	</a:t>
            </a:r>
            <a:r>
              <a:rPr lang="en-GB" sz="1100" dirty="0" err="1"/>
              <a:t>UR:file</a:t>
            </a:r>
            <a:r>
              <a:rPr lang="en-GB" sz="1100" dirty="0" smtClean="0"/>
              <a:t>:/home/</a:t>
            </a:r>
            <a:r>
              <a:rPr lang="en-GB" sz="1100" dirty="0" err="1" smtClean="0"/>
              <a:t>chiara</a:t>
            </a:r>
            <a:r>
              <a:rPr lang="en-GB" sz="1100" dirty="0"/>
              <a:t>	M5:618366e953d6aaad97dbe4777c29375e</a:t>
            </a:r>
          </a:p>
          <a:p>
            <a:r>
              <a:rPr lang="en-GB" sz="1100" dirty="0"/>
              <a:t>@SQ	SN:chr8	LN:146364022	</a:t>
            </a:r>
            <a:r>
              <a:rPr lang="en-GB" sz="1100" dirty="0" err="1"/>
              <a:t>UR:file</a:t>
            </a:r>
            <a:r>
              <a:rPr lang="en-GB" sz="1100" dirty="0" smtClean="0"/>
              <a:t>:/home/</a:t>
            </a:r>
            <a:r>
              <a:rPr lang="en-GB" sz="1100" dirty="0" err="1" smtClean="0"/>
              <a:t>chiara</a:t>
            </a:r>
            <a:r>
              <a:rPr lang="en-GB" sz="1100" dirty="0"/>
              <a:t>	M5:96f514a9929e410c6651697bded59aec</a:t>
            </a:r>
          </a:p>
          <a:p>
            <a:r>
              <a:rPr lang="en-GB" sz="1100" dirty="0"/>
              <a:t>@SQ	SN:chr9	LN:141213431	</a:t>
            </a:r>
            <a:r>
              <a:rPr lang="en-GB" sz="1100" dirty="0" err="1"/>
              <a:t>UR:file</a:t>
            </a:r>
            <a:r>
              <a:rPr lang="en-GB" sz="1100" dirty="0" smtClean="0"/>
              <a:t>:/home/</a:t>
            </a:r>
            <a:r>
              <a:rPr lang="en-GB" sz="1100" dirty="0" err="1" smtClean="0"/>
              <a:t>chiara</a:t>
            </a:r>
            <a:r>
              <a:rPr lang="en-GB" sz="1100" dirty="0"/>
              <a:t>	M5:3e273117f15e0a400f01055d9f393768</a:t>
            </a:r>
          </a:p>
          <a:p>
            <a:r>
              <a:rPr lang="en-GB" sz="1100" dirty="0"/>
              <a:t>@SQ	SN:chr10	LN:135534747	</a:t>
            </a:r>
            <a:r>
              <a:rPr lang="en-GB" sz="1100" dirty="0" err="1"/>
              <a:t>UR:file</a:t>
            </a:r>
            <a:r>
              <a:rPr lang="en-GB" sz="1100" dirty="0" smtClean="0"/>
              <a:t>:/home/</a:t>
            </a:r>
            <a:r>
              <a:rPr lang="en-GB" sz="1100" dirty="0" err="1" smtClean="0"/>
              <a:t>chiara</a:t>
            </a:r>
            <a:r>
              <a:rPr lang="en-GB" sz="1100" dirty="0"/>
              <a:t>	M5:988c28e000e84c26d552359af1ea2e1d</a:t>
            </a:r>
          </a:p>
          <a:p>
            <a:r>
              <a:rPr lang="en-GB" sz="1100" dirty="0"/>
              <a:t>@SQ	SN:chr11	LN:135006516	</a:t>
            </a:r>
            <a:r>
              <a:rPr lang="en-GB" sz="1100" dirty="0" err="1"/>
              <a:t>UR:file</a:t>
            </a:r>
            <a:r>
              <a:rPr lang="en-GB" sz="1100" dirty="0" smtClean="0"/>
              <a:t>:/home/</a:t>
            </a:r>
            <a:r>
              <a:rPr lang="en-GB" sz="1100" dirty="0" err="1" smtClean="0"/>
              <a:t>chiara</a:t>
            </a:r>
            <a:r>
              <a:rPr lang="en-GB" sz="1100" dirty="0"/>
              <a:t>	M5:98c59049a2df285c76ffb1c6db8f8b96</a:t>
            </a:r>
          </a:p>
          <a:p>
            <a:r>
              <a:rPr lang="en-GB" sz="1100" dirty="0"/>
              <a:t>@SQ	SN:chr12	LN:133851895	</a:t>
            </a:r>
            <a:r>
              <a:rPr lang="en-GB" sz="1100" dirty="0" err="1"/>
              <a:t>UR:file</a:t>
            </a:r>
            <a:r>
              <a:rPr lang="en-GB" sz="1100" dirty="0" smtClean="0"/>
              <a:t>:/home/</a:t>
            </a:r>
            <a:r>
              <a:rPr lang="en-GB" sz="1100" dirty="0" err="1" smtClean="0"/>
              <a:t>chiara</a:t>
            </a:r>
            <a:r>
              <a:rPr lang="en-GB" sz="1100" dirty="0"/>
              <a:t>	M5:51851ac0e1a115847ad36449b0015864</a:t>
            </a:r>
          </a:p>
          <a:p>
            <a:r>
              <a:rPr lang="en-GB" sz="1100" dirty="0"/>
              <a:t>@SQ	SN:chr13	LN:115169878	</a:t>
            </a:r>
            <a:r>
              <a:rPr lang="en-GB" sz="1100" dirty="0" err="1"/>
              <a:t>UR:file</a:t>
            </a:r>
            <a:r>
              <a:rPr lang="en-GB" sz="1100" dirty="0" smtClean="0"/>
              <a:t>:/home/</a:t>
            </a:r>
            <a:r>
              <a:rPr lang="en-GB" sz="1100" dirty="0" err="1" smtClean="0"/>
              <a:t>chiara</a:t>
            </a:r>
            <a:r>
              <a:rPr lang="en-GB" sz="1100" dirty="0"/>
              <a:t>	M5:283f8d7892baa81b510a015719ca7b0b</a:t>
            </a:r>
          </a:p>
          <a:p>
            <a:r>
              <a:rPr lang="en-GB" sz="1100" dirty="0"/>
              <a:t>@SQ	SN:chr14	LN:107349540	</a:t>
            </a:r>
            <a:r>
              <a:rPr lang="en-GB" sz="1100" dirty="0" err="1"/>
              <a:t>UR:file</a:t>
            </a:r>
            <a:r>
              <a:rPr lang="en-GB" sz="1100" dirty="0" smtClean="0"/>
              <a:t>:/home/</a:t>
            </a:r>
            <a:r>
              <a:rPr lang="en-GB" sz="1100" dirty="0" err="1" smtClean="0"/>
              <a:t>chiara</a:t>
            </a:r>
            <a:r>
              <a:rPr lang="en-GB" sz="1100" dirty="0"/>
              <a:t>	M5:98f3cae32b2a2e9524bc19813927542e</a:t>
            </a:r>
          </a:p>
          <a:p>
            <a:r>
              <a:rPr lang="en-GB" sz="1100" dirty="0"/>
              <a:t>@SQ	SN:chr15	LN:102531392	</a:t>
            </a:r>
            <a:r>
              <a:rPr lang="en-GB" sz="1100" dirty="0" err="1"/>
              <a:t>UR:file</a:t>
            </a:r>
            <a:r>
              <a:rPr lang="en-GB" sz="1100" dirty="0" smtClean="0"/>
              <a:t>:/home/</a:t>
            </a:r>
            <a:r>
              <a:rPr lang="en-GB" sz="1100" dirty="0" err="1" smtClean="0"/>
              <a:t>chiara</a:t>
            </a:r>
            <a:r>
              <a:rPr lang="en-GB" sz="1100" dirty="0"/>
              <a:t>	M5:e5645a794a8238215b2cd77acb95a078</a:t>
            </a:r>
          </a:p>
          <a:p>
            <a:r>
              <a:rPr lang="en-GB" sz="1100" dirty="0"/>
              <a:t>@SQ	SN:chr16	LN:90354753	</a:t>
            </a:r>
            <a:r>
              <a:rPr lang="en-GB" sz="1100" dirty="0" err="1"/>
              <a:t>UR:file</a:t>
            </a:r>
            <a:r>
              <a:rPr lang="en-GB" sz="1100" dirty="0" smtClean="0"/>
              <a:t>:/home/</a:t>
            </a:r>
            <a:r>
              <a:rPr lang="en-GB" sz="1100" dirty="0" err="1" smtClean="0"/>
              <a:t>chiara</a:t>
            </a:r>
            <a:r>
              <a:rPr lang="en-GB" sz="1100" dirty="0"/>
              <a:t>	M5:fc9b1a7b42b97a864f56b348b06095e6</a:t>
            </a:r>
          </a:p>
          <a:p>
            <a:r>
              <a:rPr lang="en-GB" sz="1100" dirty="0"/>
              <a:t>@SQ	SN:chr17	LN:81195210	</a:t>
            </a:r>
            <a:r>
              <a:rPr lang="en-GB" sz="1100" dirty="0" err="1"/>
              <a:t>UR:file</a:t>
            </a:r>
            <a:r>
              <a:rPr lang="en-GB" sz="1100" dirty="0" smtClean="0"/>
              <a:t>:/home/</a:t>
            </a:r>
            <a:r>
              <a:rPr lang="en-GB" sz="1100" dirty="0" err="1" smtClean="0"/>
              <a:t>chiara</a:t>
            </a:r>
            <a:r>
              <a:rPr lang="en-GB" sz="1100" dirty="0"/>
              <a:t>	M5:351f64d4f4f9ddd45b35336ad97aa6de</a:t>
            </a:r>
          </a:p>
          <a:p>
            <a:r>
              <a:rPr lang="en-GB" sz="1100" dirty="0"/>
              <a:t>@SQ	SN:chr18	LN:78077248	</a:t>
            </a:r>
            <a:r>
              <a:rPr lang="en-GB" sz="1100" dirty="0" err="1"/>
              <a:t>UR:file</a:t>
            </a:r>
            <a:r>
              <a:rPr lang="en-GB" sz="1100" dirty="0" smtClean="0"/>
              <a:t>:/home/</a:t>
            </a:r>
            <a:r>
              <a:rPr lang="en-GB" sz="1100" dirty="0" err="1" smtClean="0"/>
              <a:t>chiara</a:t>
            </a:r>
            <a:r>
              <a:rPr lang="en-GB" sz="1100" dirty="0"/>
              <a:t>	M5:b15d4b2d29dde9d3e4f93d1d0f2cbc9c</a:t>
            </a:r>
          </a:p>
          <a:p>
            <a:r>
              <a:rPr lang="en-GB" sz="1100" dirty="0"/>
              <a:t>@SQ	SN:chr19	LN:59128983	</a:t>
            </a:r>
            <a:r>
              <a:rPr lang="en-GB" sz="1100" dirty="0" err="1"/>
              <a:t>UR:file</a:t>
            </a:r>
            <a:r>
              <a:rPr lang="en-GB" sz="1100" dirty="0" smtClean="0"/>
              <a:t>:/home/</a:t>
            </a:r>
            <a:r>
              <a:rPr lang="en-GB" sz="1100" dirty="0" err="1" smtClean="0"/>
              <a:t>chiara</a:t>
            </a:r>
            <a:r>
              <a:rPr lang="en-GB" sz="1100" dirty="0"/>
              <a:t>	M5:1aacd71f30db8e561810913e0b72636d</a:t>
            </a:r>
          </a:p>
          <a:p>
            <a:r>
              <a:rPr lang="en-GB" sz="1100" dirty="0"/>
              <a:t>@SQ	SN:chr20	LN:63025520	</a:t>
            </a:r>
            <a:r>
              <a:rPr lang="en-GB" sz="1100" dirty="0" err="1"/>
              <a:t>UR:file</a:t>
            </a:r>
            <a:r>
              <a:rPr lang="en-GB" sz="1100" dirty="0" smtClean="0"/>
              <a:t>:/home/</a:t>
            </a:r>
            <a:r>
              <a:rPr lang="en-GB" sz="1100" dirty="0" err="1" smtClean="0"/>
              <a:t>chiara</a:t>
            </a:r>
            <a:r>
              <a:rPr lang="en-GB" sz="1100" dirty="0"/>
              <a:t>	M5:0dec9660ec1efaaf33281c0d5ea2560f</a:t>
            </a:r>
          </a:p>
          <a:p>
            <a:r>
              <a:rPr lang="en-GB" sz="1100" dirty="0"/>
              <a:t>@SQ	SN:chr21	LN:48129895	</a:t>
            </a:r>
            <a:r>
              <a:rPr lang="en-GB" sz="1100" dirty="0" err="1"/>
              <a:t>UR:file</a:t>
            </a:r>
            <a:r>
              <a:rPr lang="en-GB" sz="1100" dirty="0" smtClean="0"/>
              <a:t>:/home/</a:t>
            </a:r>
            <a:r>
              <a:rPr lang="en-GB" sz="1100" dirty="0" err="1" smtClean="0"/>
              <a:t>chiara</a:t>
            </a:r>
            <a:r>
              <a:rPr lang="en-GB" sz="1100" dirty="0"/>
              <a:t>	M5:2979a6085bfe28e3ad6f552f361ed74d</a:t>
            </a:r>
          </a:p>
          <a:p>
            <a:r>
              <a:rPr lang="en-GB" sz="1100" dirty="0"/>
              <a:t>@SQ	SN:chr22	LN:51304566	</a:t>
            </a:r>
            <a:r>
              <a:rPr lang="en-GB" sz="1100" dirty="0" err="1"/>
              <a:t>UR:file</a:t>
            </a:r>
            <a:r>
              <a:rPr lang="en-GB" sz="1100" dirty="0" smtClean="0"/>
              <a:t>:/home/</a:t>
            </a:r>
            <a:r>
              <a:rPr lang="en-GB" sz="1100" dirty="0" err="1" smtClean="0"/>
              <a:t>chiara</a:t>
            </a:r>
            <a:r>
              <a:rPr lang="en-GB" sz="1100" dirty="0"/>
              <a:t>	M5:a718acaa6135fdca8357d5bfe94211dd</a:t>
            </a:r>
          </a:p>
          <a:p>
            <a:r>
              <a:rPr lang="en-GB" sz="1100" dirty="0"/>
              <a:t>@SQ	</a:t>
            </a:r>
            <a:r>
              <a:rPr lang="en-GB" sz="1100" dirty="0" err="1"/>
              <a:t>SN:chrX</a:t>
            </a:r>
            <a:r>
              <a:rPr lang="en-GB" sz="1100" dirty="0"/>
              <a:t>	LN:155270560	</a:t>
            </a:r>
            <a:r>
              <a:rPr lang="en-GB" sz="1100" dirty="0" err="1"/>
              <a:t>UR:file</a:t>
            </a:r>
            <a:r>
              <a:rPr lang="en-GB" sz="1100" dirty="0" smtClean="0"/>
              <a:t>:/home/</a:t>
            </a:r>
            <a:r>
              <a:rPr lang="en-GB" sz="1100" dirty="0" err="1" smtClean="0"/>
              <a:t>chiara</a:t>
            </a:r>
            <a:r>
              <a:rPr lang="en-GB" sz="1100" dirty="0"/>
              <a:t>	M5:7e0e2e580297b7764e31dbc80c2540dd</a:t>
            </a:r>
          </a:p>
          <a:p>
            <a:r>
              <a:rPr lang="en-GB" sz="1100" dirty="0"/>
              <a:t>@SQ	</a:t>
            </a:r>
            <a:r>
              <a:rPr lang="en-GB" sz="1100" dirty="0" err="1"/>
              <a:t>SN:chrY</a:t>
            </a:r>
            <a:r>
              <a:rPr lang="en-GB" sz="1100" dirty="0"/>
              <a:t>	LN:59373566	</a:t>
            </a:r>
            <a:r>
              <a:rPr lang="en-GB" sz="1100" dirty="0" err="1"/>
              <a:t>UR:file</a:t>
            </a:r>
            <a:r>
              <a:rPr lang="en-GB" sz="1100" dirty="0" smtClean="0"/>
              <a:t>:/home/</a:t>
            </a:r>
            <a:r>
              <a:rPr lang="en-GB" sz="1100" dirty="0" err="1" smtClean="0"/>
              <a:t>chiara</a:t>
            </a:r>
            <a:r>
              <a:rPr lang="en-GB" sz="1100" dirty="0"/>
              <a:t>	M5:1e86411d73e6f00a10590f976be01623</a:t>
            </a:r>
          </a:p>
          <a:p>
            <a:r>
              <a:rPr lang="en-GB" sz="1100" dirty="0"/>
              <a:t>@SQ	</a:t>
            </a:r>
            <a:r>
              <a:rPr lang="en-GB" sz="1100" dirty="0" err="1"/>
              <a:t>SN:chrM</a:t>
            </a:r>
            <a:r>
              <a:rPr lang="en-GB" sz="1100" dirty="0"/>
              <a:t>	LN:16571	</a:t>
            </a:r>
            <a:r>
              <a:rPr lang="en-GB" sz="1100" dirty="0" err="1"/>
              <a:t>UR:file</a:t>
            </a:r>
            <a:r>
              <a:rPr lang="en-GB" sz="1100" dirty="0" smtClean="0"/>
              <a:t>:/home/</a:t>
            </a:r>
            <a:r>
              <a:rPr lang="en-GB" sz="1100" dirty="0" err="1" smtClean="0"/>
              <a:t>chiara</a:t>
            </a:r>
            <a:r>
              <a:rPr lang="en-GB" sz="1100" dirty="0"/>
              <a:t>	M5:d2ed829b8a1628d16cbeee88e88e39eb</a:t>
            </a:r>
          </a:p>
          <a:p>
            <a:r>
              <a:rPr lang="en-GB" sz="1100" dirty="0"/>
              <a:t>@RG	ID:1	</a:t>
            </a:r>
            <a:r>
              <a:rPr lang="en-GB" sz="1100" dirty="0" err="1"/>
              <a:t>PL:illumina</a:t>
            </a:r>
            <a:r>
              <a:rPr lang="en-GB" sz="1100" dirty="0"/>
              <a:t>	PU:1	LB:1	SM:003_stampy_automasked</a:t>
            </a:r>
          </a:p>
          <a:p>
            <a:r>
              <a:rPr lang="en-GB" sz="1100" dirty="0"/>
              <a:t>@PG	ID:GATK </a:t>
            </a:r>
            <a:r>
              <a:rPr lang="en-GB" sz="1100" dirty="0" err="1"/>
              <a:t>IndelRealigner</a:t>
            </a:r>
            <a:r>
              <a:rPr lang="en-GB" sz="1100" dirty="0"/>
              <a:t>	VN:1.2-62-g41ddc7b	</a:t>
            </a:r>
            <a:endParaRPr lang="en-GB" sz="1100" dirty="0" smtClean="0"/>
          </a:p>
          <a:p>
            <a:r>
              <a:rPr lang="en-GB" sz="1100" dirty="0" smtClean="0"/>
              <a:t>@</a:t>
            </a:r>
            <a:r>
              <a:rPr lang="en-GB" sz="1100" dirty="0"/>
              <a:t>PG	</a:t>
            </a:r>
            <a:r>
              <a:rPr lang="en-GB" sz="1100" dirty="0" err="1" smtClean="0"/>
              <a:t>ID:stampy</a:t>
            </a:r>
            <a:r>
              <a:rPr lang="en-GB" sz="1100" dirty="0"/>
              <a:t>	VN:1.0.13_(r1160)	</a:t>
            </a:r>
            <a:endParaRPr lang="en-GB" sz="1100" dirty="0" smtClean="0"/>
          </a:p>
          <a:p>
            <a:r>
              <a:rPr lang="en-GB" sz="1100" dirty="0" smtClean="0"/>
              <a:t>@</a:t>
            </a:r>
            <a:r>
              <a:rPr lang="en-GB" sz="1100" dirty="0"/>
              <a:t>PG	ID:GATK </a:t>
            </a:r>
            <a:r>
              <a:rPr lang="en-GB" sz="1100" dirty="0" err="1"/>
              <a:t>TableRecalibration</a:t>
            </a:r>
            <a:r>
              <a:rPr lang="en-GB" sz="1100" dirty="0"/>
              <a:t>	VN:1.2-62-g41ddc7b	</a:t>
            </a:r>
            <a:endParaRPr lang="en-GB" sz="1100" dirty="0" smtClean="0"/>
          </a:p>
          <a:p>
            <a:r>
              <a:rPr lang="en-GB" sz="1100" dirty="0" smtClean="0"/>
              <a:t>@</a:t>
            </a:r>
            <a:r>
              <a:rPr lang="en-GB" sz="1100" dirty="0"/>
              <a:t>CO	</a:t>
            </a:r>
            <a:r>
              <a:rPr lang="en-GB" sz="1100" dirty="0" err="1"/>
              <a:t>TM:Sat</a:t>
            </a:r>
            <a:r>
              <a:rPr lang="en-GB" sz="1100" dirty="0"/>
              <a:t>, 31 Dec 2011 10:59:43 GMT	</a:t>
            </a:r>
            <a:endParaRPr lang="en-GB" sz="1100" dirty="0" smtClean="0"/>
          </a:p>
          <a:p>
            <a:r>
              <a:rPr lang="en-GB" sz="1100" dirty="0" smtClean="0"/>
              <a:t>HWI-ST427:142:D08WKACXX:6:1202:4868:142425</a:t>
            </a:r>
            <a:r>
              <a:rPr lang="en-GB" sz="1100" dirty="0"/>
              <a:t>	163	chr1	10002	</a:t>
            </a:r>
            <a:r>
              <a:rPr lang="en-GB" sz="1100" dirty="0" smtClean="0"/>
              <a:t>37	101M</a:t>
            </a:r>
            <a:r>
              <a:rPr lang="en-GB" sz="1100" dirty="0"/>
              <a:t>	=	10075	</a:t>
            </a:r>
            <a:r>
              <a:rPr lang="en-GB" sz="1100" dirty="0" smtClean="0"/>
              <a:t>173 </a:t>
            </a:r>
            <a:r>
              <a:rPr lang="en-GB" sz="1100" dirty="0"/>
              <a:t>	</a:t>
            </a:r>
            <a:r>
              <a:rPr lang="en-GB" sz="1100" dirty="0" smtClean="0"/>
              <a:t>AACCCTAACCCTAACCCTAACCCTAACCCTAACCCTAACCCTAACCCTAACCCTAACCCTAACCCTAACCCTAACCCTAACCCTAACCCTAACCCTAACCC	&gt;</a:t>
            </a:r>
            <a:r>
              <a:rPr lang="en-GB" sz="1100" dirty="0"/>
              <a:t>B&lt;@@B&gt;C&lt;@?&gt;:B&gt;@@BAB@??B&lt;A?9?@@A8&gt;65&lt;B&lt;;?B@@:??B=B@=@?@C9?@90@2?&gt;?@A9=?;*+9*);*0&lt;&gt;AA&gt;C9?@&gt;AC</a:t>
            </a:r>
            <a:r>
              <a:rPr lang="en-GB" sz="1100" dirty="0" smtClean="0"/>
              <a:t>#########</a:t>
            </a:r>
            <a:endParaRPr lang="en-GB" sz="1100" dirty="0"/>
          </a:p>
        </p:txBody>
      </p:sp>
      <p:sp>
        <p:nvSpPr>
          <p:cNvPr id="3" name="Rectangle 2"/>
          <p:cNvSpPr/>
          <p:nvPr/>
        </p:nvSpPr>
        <p:spPr>
          <a:xfrm>
            <a:off x="6342871" y="63064"/>
            <a:ext cx="2718335" cy="2246769"/>
          </a:xfrm>
          <a:prstGeom prst="rect">
            <a:avLst/>
          </a:prstGeom>
        </p:spPr>
        <p:txBody>
          <a:bodyPr wrap="square">
            <a:spAutoFit/>
          </a:bodyPr>
          <a:lstStyle/>
          <a:p>
            <a:pPr>
              <a:buFont typeface="Arial" pitchFamily="34" charset="0"/>
              <a:buChar char="•"/>
            </a:pPr>
            <a:r>
              <a:rPr lang="en-GB" sz="1400" dirty="0" smtClean="0">
                <a:solidFill>
                  <a:schemeClr val="accent6">
                    <a:lumMod val="75000"/>
                  </a:schemeClr>
                </a:solidFill>
              </a:rPr>
              <a:t> Which programs have been run on this sam?</a:t>
            </a:r>
          </a:p>
          <a:p>
            <a:pPr>
              <a:buFont typeface="Arial" pitchFamily="34" charset="0"/>
              <a:buChar char="•"/>
            </a:pPr>
            <a:r>
              <a:rPr lang="en-GB" sz="1400" dirty="0" smtClean="0">
                <a:solidFill>
                  <a:schemeClr val="accent6">
                    <a:lumMod val="75000"/>
                  </a:schemeClr>
                </a:solidFill>
              </a:rPr>
              <a:t> Is the read mapped in a proper pair?</a:t>
            </a:r>
          </a:p>
          <a:p>
            <a:pPr>
              <a:buFont typeface="Arial" pitchFamily="34" charset="0"/>
              <a:buChar char="•"/>
            </a:pPr>
            <a:r>
              <a:rPr lang="en-GB" sz="1400" dirty="0" smtClean="0">
                <a:solidFill>
                  <a:schemeClr val="accent6">
                    <a:lumMod val="75000"/>
                  </a:schemeClr>
                </a:solidFill>
              </a:rPr>
              <a:t> Does the read contain any indel compared to the reference genome?</a:t>
            </a:r>
          </a:p>
          <a:p>
            <a:pPr>
              <a:buFont typeface="Arial" pitchFamily="34" charset="0"/>
              <a:buChar char="•"/>
            </a:pPr>
            <a:r>
              <a:rPr lang="en-GB" sz="1400" dirty="0" smtClean="0">
                <a:solidFill>
                  <a:schemeClr val="accent6">
                    <a:lumMod val="75000"/>
                  </a:schemeClr>
                </a:solidFill>
              </a:rPr>
              <a:t> Is </a:t>
            </a:r>
            <a:r>
              <a:rPr lang="en-GB" sz="1400" dirty="0">
                <a:solidFill>
                  <a:schemeClr val="accent6">
                    <a:lumMod val="75000"/>
                  </a:schemeClr>
                </a:solidFill>
              </a:rPr>
              <a:t>the pair on the same </a:t>
            </a:r>
            <a:r>
              <a:rPr lang="en-GB" sz="1400" dirty="0" smtClean="0">
                <a:solidFill>
                  <a:schemeClr val="accent6">
                    <a:lumMod val="75000"/>
                  </a:schemeClr>
                </a:solidFill>
              </a:rPr>
              <a:t>chromosome? What is the insert size of the pair? </a:t>
            </a:r>
            <a:endParaRPr lang="en-GB" sz="1400" dirty="0">
              <a:solidFill>
                <a:schemeClr val="accent6">
                  <a:lumMod val="75000"/>
                </a:schemeClr>
              </a:solidFill>
            </a:endParaRPr>
          </a:p>
        </p:txBody>
      </p:sp>
      <p:sp>
        <p:nvSpPr>
          <p:cNvPr id="4" name="TextBox 3"/>
          <p:cNvSpPr txBox="1"/>
          <p:nvPr/>
        </p:nvSpPr>
        <p:spPr>
          <a:xfrm>
            <a:off x="0" y="0"/>
            <a:ext cx="2406236" cy="461665"/>
          </a:xfrm>
          <a:prstGeom prst="rect">
            <a:avLst/>
          </a:prstGeom>
          <a:noFill/>
        </p:spPr>
        <p:txBody>
          <a:bodyPr wrap="none" rtlCol="0">
            <a:spAutoFit/>
          </a:bodyPr>
          <a:lstStyle/>
          <a:p>
            <a:r>
              <a:rPr lang="en-GB" sz="2400" dirty="0" smtClean="0">
                <a:solidFill>
                  <a:schemeClr val="accent5">
                    <a:lumMod val="75000"/>
                  </a:schemeClr>
                </a:solidFill>
              </a:rPr>
              <a:t>SAM/BAM format</a:t>
            </a:r>
          </a:p>
        </p:txBody>
      </p:sp>
    </p:spTree>
    <p:extLst>
      <p:ext uri="{BB962C8B-B14F-4D97-AF65-F5344CB8AC3E}">
        <p14:creationId xmlns:p14="http://schemas.microsoft.com/office/powerpoint/2010/main" val="21140097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Rectangle 5"/>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6481261" cy="461665"/>
          </a:xfrm>
          <a:prstGeom prst="rect">
            <a:avLst/>
          </a:prstGeom>
          <a:noFill/>
        </p:spPr>
        <p:txBody>
          <a:bodyPr wrap="none" rtlCol="0">
            <a:spAutoFit/>
          </a:bodyPr>
          <a:lstStyle/>
          <a:p>
            <a:r>
              <a:rPr lang="en-GB" sz="2400" dirty="0" smtClean="0">
                <a:solidFill>
                  <a:schemeClr val="accent6">
                    <a:lumMod val="75000"/>
                  </a:schemeClr>
                </a:solidFill>
              </a:rPr>
              <a:t>BAM visualization – check the header of your BAM</a:t>
            </a:r>
          </a:p>
        </p:txBody>
      </p:sp>
      <p:sp>
        <p:nvSpPr>
          <p:cNvPr id="3" name="Rectangle 6"/>
          <p:cNvSpPr/>
          <p:nvPr/>
        </p:nvSpPr>
        <p:spPr>
          <a:xfrm>
            <a:off x="251520" y="1196752"/>
            <a:ext cx="4733988" cy="369332"/>
          </a:xfrm>
          <a:prstGeom prst="rect">
            <a:avLst/>
          </a:prstGeom>
        </p:spPr>
        <p:txBody>
          <a:bodyPr wrap="none">
            <a:spAutoFit/>
          </a:bodyPr>
          <a:lstStyle/>
          <a:p>
            <a:r>
              <a:rPr lang="en-GB" dirty="0" smtClean="0">
                <a:latin typeface="Courier" pitchFamily="49" charset="0"/>
                <a:cs typeface="Arial" pitchFamily="34" charset="0"/>
              </a:rPr>
              <a:t>samtools view –H lane1_sorted.bam</a:t>
            </a:r>
            <a:endParaRPr lang="en-GB" dirty="0">
              <a:latin typeface="Courier" pitchFamily="49" charset="0"/>
            </a:endParaRPr>
          </a:p>
        </p:txBody>
      </p:sp>
      <p:sp>
        <p:nvSpPr>
          <p:cNvPr id="4" name="Rettangolo 3"/>
          <p:cNvSpPr/>
          <p:nvPr/>
        </p:nvSpPr>
        <p:spPr>
          <a:xfrm>
            <a:off x="251520" y="836712"/>
            <a:ext cx="4451027" cy="369332"/>
          </a:xfrm>
          <a:prstGeom prst="rect">
            <a:avLst/>
          </a:prstGeom>
        </p:spPr>
        <p:txBody>
          <a:bodyPr wrap="none">
            <a:spAutoFit/>
          </a:bodyPr>
          <a:lstStyle/>
          <a:p>
            <a:r>
              <a:rPr lang="en-GB" dirty="0" smtClean="0"/>
              <a:t>use samtools to check the header of the BAM</a:t>
            </a:r>
          </a:p>
        </p:txBody>
      </p:sp>
      <p:sp>
        <p:nvSpPr>
          <p:cNvPr id="5" name="Rectangle 2"/>
          <p:cNvSpPr/>
          <p:nvPr/>
        </p:nvSpPr>
        <p:spPr>
          <a:xfrm>
            <a:off x="323528" y="2060848"/>
            <a:ext cx="5219186" cy="646331"/>
          </a:xfrm>
          <a:prstGeom prst="rect">
            <a:avLst/>
          </a:prstGeom>
        </p:spPr>
        <p:txBody>
          <a:bodyPr wrap="none">
            <a:spAutoFit/>
          </a:bodyPr>
          <a:lstStyle/>
          <a:p>
            <a:r>
              <a:rPr lang="en-GB" dirty="0" smtClean="0">
                <a:solidFill>
                  <a:schemeClr val="accent6">
                    <a:lumMod val="75000"/>
                  </a:schemeClr>
                </a:solidFill>
              </a:rPr>
              <a:t>How many chromosomes are present in your header?</a:t>
            </a:r>
          </a:p>
          <a:p>
            <a:r>
              <a:rPr lang="it-IT" dirty="0" err="1" smtClean="0">
                <a:solidFill>
                  <a:schemeClr val="accent6">
                    <a:lumMod val="75000"/>
                  </a:schemeClr>
                </a:solidFill>
              </a:rPr>
              <a:t>Which</a:t>
            </a:r>
            <a:r>
              <a:rPr lang="it-IT" dirty="0" smtClean="0">
                <a:solidFill>
                  <a:schemeClr val="accent6">
                    <a:lumMod val="75000"/>
                  </a:schemeClr>
                </a:solidFill>
              </a:rPr>
              <a:t> </a:t>
            </a:r>
            <a:r>
              <a:rPr lang="it-IT" dirty="0" err="1" smtClean="0">
                <a:solidFill>
                  <a:schemeClr val="accent6">
                    <a:lumMod val="75000"/>
                  </a:schemeClr>
                </a:solidFill>
              </a:rPr>
              <a:t>version</a:t>
            </a:r>
            <a:r>
              <a:rPr lang="it-IT" dirty="0" smtClean="0">
                <a:solidFill>
                  <a:schemeClr val="accent6">
                    <a:lumMod val="75000"/>
                  </a:schemeClr>
                </a:solidFill>
              </a:rPr>
              <a:t> of the SAM </a:t>
            </a:r>
            <a:r>
              <a:rPr lang="it-IT" dirty="0" err="1" smtClean="0">
                <a:solidFill>
                  <a:schemeClr val="accent6">
                    <a:lumMod val="75000"/>
                  </a:schemeClr>
                </a:solidFill>
              </a:rPr>
              <a:t>is</a:t>
            </a:r>
            <a:r>
              <a:rPr lang="it-IT" dirty="0" smtClean="0">
                <a:solidFill>
                  <a:schemeClr val="accent6">
                    <a:lumMod val="75000"/>
                  </a:schemeClr>
                </a:solidFill>
              </a:rPr>
              <a:t> </a:t>
            </a:r>
            <a:r>
              <a:rPr lang="it-IT" dirty="0" err="1" smtClean="0">
                <a:solidFill>
                  <a:schemeClr val="accent6">
                    <a:lumMod val="75000"/>
                  </a:schemeClr>
                </a:solidFill>
              </a:rPr>
              <a:t>it</a:t>
            </a:r>
            <a:r>
              <a:rPr lang="it-IT" dirty="0" smtClean="0">
                <a:solidFill>
                  <a:schemeClr val="accent6">
                    <a:lumMod val="75000"/>
                  </a:schemeClr>
                </a:solidFill>
              </a:rPr>
              <a:t>? </a:t>
            </a:r>
            <a:endParaRPr lang="en-GB" dirty="0">
              <a:solidFill>
                <a:schemeClr val="accent6">
                  <a:lumMod val="75000"/>
                </a:schemeClr>
              </a:solidFill>
            </a:endParaRPr>
          </a:p>
        </p:txBody>
      </p:sp>
      <p:sp>
        <p:nvSpPr>
          <p:cNvPr id="7" name="Rettangolo 6"/>
          <p:cNvSpPr/>
          <p:nvPr/>
        </p:nvSpPr>
        <p:spPr>
          <a:xfrm>
            <a:off x="323528" y="3162144"/>
            <a:ext cx="7620804" cy="369332"/>
          </a:xfrm>
          <a:prstGeom prst="rect">
            <a:avLst/>
          </a:prstGeom>
        </p:spPr>
        <p:txBody>
          <a:bodyPr wrap="none">
            <a:spAutoFit/>
          </a:bodyPr>
          <a:lstStyle/>
          <a:p>
            <a:r>
              <a:rPr lang="en-GB" dirty="0" smtClean="0">
                <a:solidFill>
                  <a:schemeClr val="accent6">
                    <a:lumMod val="75000"/>
                  </a:schemeClr>
                </a:solidFill>
              </a:rPr>
              <a:t>use unix command </a:t>
            </a:r>
            <a:r>
              <a:rPr lang="en-GB" dirty="0" smtClean="0">
                <a:latin typeface="Courier New" pitchFamily="49" charset="0"/>
                <a:cs typeface="Courier New" pitchFamily="49" charset="0"/>
              </a:rPr>
              <a:t>more</a:t>
            </a:r>
            <a:r>
              <a:rPr lang="en-GB" dirty="0" smtClean="0">
                <a:solidFill>
                  <a:schemeClr val="accent6">
                    <a:lumMod val="75000"/>
                  </a:schemeClr>
                </a:solidFill>
              </a:rPr>
              <a:t> on your SAM file and check what is after the header...</a:t>
            </a:r>
          </a:p>
        </p:txBody>
      </p:sp>
    </p:spTree>
    <p:extLst>
      <p:ext uri="{BB962C8B-B14F-4D97-AF65-F5344CB8AC3E}">
        <p14:creationId xmlns:p14="http://schemas.microsoft.com/office/powerpoint/2010/main" val="12684115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p:cNvSpPr/>
          <p:nvPr/>
        </p:nvSpPr>
        <p:spPr>
          <a:xfrm>
            <a:off x="352425" y="826554"/>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nvGrpSpPr>
          <p:cNvPr id="2" name="Gruppo 1"/>
          <p:cNvGrpSpPr/>
          <p:nvPr/>
        </p:nvGrpSpPr>
        <p:grpSpPr>
          <a:xfrm>
            <a:off x="2281765" y="121000"/>
            <a:ext cx="4536504" cy="6591250"/>
            <a:chOff x="2281765" y="121000"/>
            <a:chExt cx="4536504" cy="6591250"/>
          </a:xfrm>
        </p:grpSpPr>
        <p:grpSp>
          <p:nvGrpSpPr>
            <p:cNvPr id="114" name="Gruppo 113"/>
            <p:cNvGrpSpPr/>
            <p:nvPr/>
          </p:nvGrpSpPr>
          <p:grpSpPr>
            <a:xfrm>
              <a:off x="3361885" y="121000"/>
              <a:ext cx="2376264" cy="432048"/>
              <a:chOff x="179512" y="75982"/>
              <a:chExt cx="2376264" cy="432048"/>
            </a:xfrm>
          </p:grpSpPr>
          <p:sp>
            <p:nvSpPr>
              <p:cNvPr id="4" name="Rounded Rectangle 3"/>
              <p:cNvSpPr/>
              <p:nvPr/>
            </p:nvSpPr>
            <p:spPr>
              <a:xfrm>
                <a:off x="179512" y="75982"/>
                <a:ext cx="2376264"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p:cNvSpPr txBox="1"/>
              <p:nvPr/>
            </p:nvSpPr>
            <p:spPr>
              <a:xfrm>
                <a:off x="452878" y="107340"/>
                <a:ext cx="1809085" cy="369332"/>
              </a:xfrm>
              <a:prstGeom prst="rect">
                <a:avLst/>
              </a:prstGeom>
              <a:noFill/>
            </p:spPr>
            <p:txBody>
              <a:bodyPr wrap="none" rtlCol="0">
                <a:spAutoFit/>
              </a:bodyPr>
              <a:lstStyle/>
              <a:p>
                <a:r>
                  <a:rPr lang="en-GB" dirty="0" smtClean="0"/>
                  <a:t>raw </a:t>
                </a:r>
                <a:r>
                  <a:rPr lang="en-GB" dirty="0"/>
                  <a:t>reads </a:t>
                </a:r>
                <a:r>
                  <a:rPr lang="en-GB" dirty="0" smtClean="0"/>
                  <a:t>(.</a:t>
                </a:r>
                <a:r>
                  <a:rPr lang="en-GB" dirty="0" err="1" smtClean="0"/>
                  <a:t>fastq</a:t>
                </a:r>
                <a:r>
                  <a:rPr lang="en-GB" dirty="0" smtClean="0"/>
                  <a:t>)</a:t>
                </a:r>
              </a:p>
            </p:txBody>
          </p:sp>
        </p:grpSp>
        <p:grpSp>
          <p:nvGrpSpPr>
            <p:cNvPr id="115" name="Gruppo 114"/>
            <p:cNvGrpSpPr/>
            <p:nvPr/>
          </p:nvGrpSpPr>
          <p:grpSpPr>
            <a:xfrm>
              <a:off x="2780590" y="717144"/>
              <a:ext cx="3538854" cy="1450289"/>
              <a:chOff x="2657434" y="132479"/>
              <a:chExt cx="3538854" cy="1450289"/>
            </a:xfrm>
          </p:grpSpPr>
          <p:sp>
            <p:nvSpPr>
              <p:cNvPr id="6" name="Rounded Rectangle 5"/>
              <p:cNvSpPr/>
              <p:nvPr/>
            </p:nvSpPr>
            <p:spPr>
              <a:xfrm>
                <a:off x="2671386" y="132479"/>
                <a:ext cx="3474582" cy="1450289"/>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p:cNvSpPr txBox="1"/>
              <p:nvPr/>
            </p:nvSpPr>
            <p:spPr>
              <a:xfrm>
                <a:off x="2657434" y="261530"/>
                <a:ext cx="3538854" cy="369332"/>
              </a:xfrm>
              <a:prstGeom prst="rect">
                <a:avLst/>
              </a:prstGeom>
              <a:noFill/>
            </p:spPr>
            <p:txBody>
              <a:bodyPr wrap="none" rtlCol="0">
                <a:spAutoFit/>
              </a:bodyPr>
              <a:lstStyle/>
              <a:p>
                <a:r>
                  <a:rPr lang="en-GB" dirty="0" smtClean="0">
                    <a:solidFill>
                      <a:schemeClr val="accent5">
                        <a:lumMod val="75000"/>
                      </a:schemeClr>
                    </a:solidFill>
                  </a:rPr>
                  <a:t>1. alignment to a reference genome</a:t>
                </a:r>
              </a:p>
            </p:txBody>
          </p:sp>
          <p:sp>
            <p:nvSpPr>
              <p:cNvPr id="8" name="TextBox 7"/>
              <p:cNvSpPr txBox="1"/>
              <p:nvPr/>
            </p:nvSpPr>
            <p:spPr>
              <a:xfrm>
                <a:off x="2848780" y="571162"/>
                <a:ext cx="1392882" cy="523220"/>
              </a:xfrm>
              <a:prstGeom prst="rect">
                <a:avLst/>
              </a:prstGeom>
              <a:noFill/>
            </p:spPr>
            <p:txBody>
              <a:bodyPr wrap="none" rtlCol="0">
                <a:spAutoFit/>
              </a:bodyPr>
              <a:lstStyle/>
              <a:p>
                <a:pPr algn="ctr"/>
                <a:r>
                  <a:rPr lang="en-GB" sz="1400" dirty="0" smtClean="0"/>
                  <a:t>close reference?</a:t>
                </a:r>
              </a:p>
              <a:p>
                <a:pPr algn="ctr"/>
                <a:r>
                  <a:rPr lang="en-GB" sz="1400" dirty="0" smtClean="0"/>
                  <a:t>time limited?</a:t>
                </a:r>
              </a:p>
            </p:txBody>
          </p:sp>
          <p:sp>
            <p:nvSpPr>
              <p:cNvPr id="9" name="TextBox 8"/>
              <p:cNvSpPr txBox="1"/>
              <p:nvPr/>
            </p:nvSpPr>
            <p:spPr>
              <a:xfrm>
                <a:off x="3332305" y="1182380"/>
                <a:ext cx="491160" cy="307777"/>
              </a:xfrm>
              <a:prstGeom prst="rect">
                <a:avLst/>
              </a:prstGeom>
              <a:noFill/>
            </p:spPr>
            <p:txBody>
              <a:bodyPr wrap="none" rtlCol="0">
                <a:spAutoFit/>
              </a:bodyPr>
              <a:lstStyle/>
              <a:p>
                <a:pPr algn="ctr"/>
                <a:r>
                  <a:rPr lang="en-GB" sz="1400" dirty="0" smtClean="0">
                    <a:solidFill>
                      <a:schemeClr val="accent6">
                        <a:lumMod val="75000"/>
                      </a:schemeClr>
                    </a:solidFill>
                  </a:rPr>
                  <a:t>bwa</a:t>
                </a:r>
              </a:p>
            </p:txBody>
          </p:sp>
          <p:sp>
            <p:nvSpPr>
              <p:cNvPr id="10" name="TextBox 9"/>
              <p:cNvSpPr txBox="1"/>
              <p:nvPr/>
            </p:nvSpPr>
            <p:spPr>
              <a:xfrm>
                <a:off x="4415400" y="599504"/>
                <a:ext cx="1509709" cy="523220"/>
              </a:xfrm>
              <a:prstGeom prst="rect">
                <a:avLst/>
              </a:prstGeom>
              <a:noFill/>
            </p:spPr>
            <p:txBody>
              <a:bodyPr wrap="none" rtlCol="0">
                <a:spAutoFit/>
              </a:bodyPr>
              <a:lstStyle/>
              <a:p>
                <a:pPr algn="ctr"/>
                <a:r>
                  <a:rPr lang="en-GB" sz="1400" dirty="0" smtClean="0"/>
                  <a:t>distant reference?</a:t>
                </a:r>
              </a:p>
              <a:p>
                <a:pPr algn="ctr"/>
                <a:endParaRPr lang="en-GB" sz="1400" dirty="0" smtClean="0"/>
              </a:p>
            </p:txBody>
          </p:sp>
          <p:sp>
            <p:nvSpPr>
              <p:cNvPr id="11" name="TextBox 10"/>
              <p:cNvSpPr txBox="1"/>
              <p:nvPr/>
            </p:nvSpPr>
            <p:spPr>
              <a:xfrm>
                <a:off x="4811952" y="1182380"/>
                <a:ext cx="716606" cy="307777"/>
              </a:xfrm>
              <a:prstGeom prst="rect">
                <a:avLst/>
              </a:prstGeom>
              <a:noFill/>
            </p:spPr>
            <p:txBody>
              <a:bodyPr wrap="none" rtlCol="0">
                <a:spAutoFit/>
              </a:bodyPr>
              <a:lstStyle/>
              <a:p>
                <a:pPr algn="ctr"/>
                <a:r>
                  <a:rPr lang="en-GB" sz="1400" dirty="0" smtClean="0">
                    <a:solidFill>
                      <a:schemeClr val="accent6">
                        <a:lumMod val="75000"/>
                      </a:schemeClr>
                    </a:solidFill>
                  </a:rPr>
                  <a:t>stampy</a:t>
                </a:r>
              </a:p>
            </p:txBody>
          </p:sp>
        </p:grpSp>
        <p:grpSp>
          <p:nvGrpSpPr>
            <p:cNvPr id="108" name="Gruppo 107"/>
            <p:cNvGrpSpPr/>
            <p:nvPr/>
          </p:nvGrpSpPr>
          <p:grpSpPr>
            <a:xfrm>
              <a:off x="3170046" y="2331529"/>
              <a:ext cx="2759942" cy="432048"/>
              <a:chOff x="6113798" y="1700808"/>
              <a:chExt cx="2759942" cy="432048"/>
            </a:xfrm>
          </p:grpSpPr>
          <p:sp>
            <p:nvSpPr>
              <p:cNvPr id="12" name="Rounded Rectangle 11"/>
              <p:cNvSpPr/>
              <p:nvPr/>
            </p:nvSpPr>
            <p:spPr>
              <a:xfrm>
                <a:off x="6113798" y="1700808"/>
                <a:ext cx="2759942"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p:cNvSpPr txBox="1"/>
              <p:nvPr/>
            </p:nvSpPr>
            <p:spPr>
              <a:xfrm>
                <a:off x="6161992" y="1736890"/>
                <a:ext cx="2637453" cy="369332"/>
              </a:xfrm>
              <a:prstGeom prst="rect">
                <a:avLst/>
              </a:prstGeom>
              <a:noFill/>
            </p:spPr>
            <p:txBody>
              <a:bodyPr wrap="none" rtlCol="0">
                <a:spAutoFit/>
              </a:bodyPr>
              <a:lstStyle/>
              <a:p>
                <a:r>
                  <a:rPr lang="en-GB" dirty="0" smtClean="0"/>
                  <a:t>aligned reads (.</a:t>
                </a:r>
                <a:r>
                  <a:rPr lang="en-GB" dirty="0" err="1" smtClean="0"/>
                  <a:t>sam</a:t>
                </a:r>
                <a:r>
                  <a:rPr lang="en-GB" dirty="0" smtClean="0"/>
                  <a:t>/.bam)</a:t>
                </a:r>
              </a:p>
            </p:txBody>
          </p:sp>
        </p:grpSp>
        <p:grpSp>
          <p:nvGrpSpPr>
            <p:cNvPr id="71" name="Group 70"/>
            <p:cNvGrpSpPr/>
            <p:nvPr/>
          </p:nvGrpSpPr>
          <p:grpSpPr>
            <a:xfrm>
              <a:off x="2281765" y="2927673"/>
              <a:ext cx="4536504" cy="1512168"/>
              <a:chOff x="2671385" y="2276872"/>
              <a:chExt cx="4536504" cy="1512168"/>
            </a:xfrm>
          </p:grpSpPr>
          <p:sp>
            <p:nvSpPr>
              <p:cNvPr id="14" name="Rounded Rectangle 13"/>
              <p:cNvSpPr/>
              <p:nvPr/>
            </p:nvSpPr>
            <p:spPr>
              <a:xfrm>
                <a:off x="2671385" y="2276872"/>
                <a:ext cx="4536504" cy="1512168"/>
              </a:xfrm>
              <a:prstGeom prst="round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p:cNvSpPr txBox="1"/>
              <p:nvPr/>
            </p:nvSpPr>
            <p:spPr>
              <a:xfrm>
                <a:off x="3979482" y="2348880"/>
                <a:ext cx="1929567" cy="369332"/>
              </a:xfrm>
              <a:prstGeom prst="rect">
                <a:avLst/>
              </a:prstGeom>
              <a:noFill/>
            </p:spPr>
            <p:txBody>
              <a:bodyPr wrap="none" rtlCol="0">
                <a:spAutoFit/>
              </a:bodyPr>
              <a:lstStyle/>
              <a:p>
                <a:r>
                  <a:rPr lang="en-GB" dirty="0" smtClean="0">
                    <a:solidFill>
                      <a:schemeClr val="bg1"/>
                    </a:solidFill>
                  </a:rPr>
                  <a:t>2. bam refinement</a:t>
                </a:r>
              </a:p>
            </p:txBody>
          </p:sp>
          <p:sp>
            <p:nvSpPr>
              <p:cNvPr id="16" name="TextBox 15"/>
              <p:cNvSpPr txBox="1"/>
              <p:nvPr/>
            </p:nvSpPr>
            <p:spPr>
              <a:xfrm>
                <a:off x="6151756" y="2705732"/>
                <a:ext cx="897092" cy="523220"/>
              </a:xfrm>
              <a:prstGeom prst="rect">
                <a:avLst/>
              </a:prstGeom>
              <a:noFill/>
            </p:spPr>
            <p:txBody>
              <a:bodyPr wrap="square" rtlCol="0">
                <a:spAutoFit/>
              </a:bodyPr>
              <a:lstStyle/>
              <a:p>
                <a:pPr algn="ctr"/>
                <a:r>
                  <a:rPr lang="en-GB" sz="1400" dirty="0" smtClean="0"/>
                  <a:t>duplicate removal</a:t>
                </a:r>
              </a:p>
            </p:txBody>
          </p:sp>
          <p:sp>
            <p:nvSpPr>
              <p:cNvPr id="17" name="TextBox 16"/>
              <p:cNvSpPr txBox="1"/>
              <p:nvPr/>
            </p:nvSpPr>
            <p:spPr>
              <a:xfrm>
                <a:off x="2764709" y="2708920"/>
                <a:ext cx="1103449" cy="523220"/>
              </a:xfrm>
              <a:prstGeom prst="rect">
                <a:avLst/>
              </a:prstGeom>
              <a:noFill/>
            </p:spPr>
            <p:txBody>
              <a:bodyPr wrap="square" rtlCol="0">
                <a:spAutoFit/>
              </a:bodyPr>
              <a:lstStyle/>
              <a:p>
                <a:pPr algn="ctr"/>
                <a:r>
                  <a:rPr lang="en-GB" sz="1400" dirty="0" smtClean="0"/>
                  <a:t>local realignment</a:t>
                </a:r>
              </a:p>
            </p:txBody>
          </p:sp>
          <p:sp>
            <p:nvSpPr>
              <p:cNvPr id="18" name="TextBox 17"/>
              <p:cNvSpPr txBox="1"/>
              <p:nvPr/>
            </p:nvSpPr>
            <p:spPr>
              <a:xfrm>
                <a:off x="4389993" y="2711763"/>
                <a:ext cx="1103449" cy="523220"/>
              </a:xfrm>
              <a:prstGeom prst="rect">
                <a:avLst/>
              </a:prstGeom>
              <a:noFill/>
            </p:spPr>
            <p:txBody>
              <a:bodyPr wrap="square" rtlCol="0">
                <a:spAutoFit/>
              </a:bodyPr>
              <a:lstStyle/>
              <a:p>
                <a:pPr algn="ctr"/>
                <a:r>
                  <a:rPr lang="en-GB" sz="1400" dirty="0" smtClean="0"/>
                  <a:t>base recalibration</a:t>
                </a:r>
              </a:p>
            </p:txBody>
          </p:sp>
          <p:sp>
            <p:nvSpPr>
              <p:cNvPr id="19" name="TextBox 18"/>
              <p:cNvSpPr txBox="1"/>
              <p:nvPr/>
            </p:nvSpPr>
            <p:spPr>
              <a:xfrm>
                <a:off x="6282299" y="3353804"/>
                <a:ext cx="636008" cy="307777"/>
              </a:xfrm>
              <a:prstGeom prst="rect">
                <a:avLst/>
              </a:prstGeom>
              <a:noFill/>
            </p:spPr>
            <p:txBody>
              <a:bodyPr wrap="none" rtlCol="0">
                <a:spAutoFit/>
              </a:bodyPr>
              <a:lstStyle/>
              <a:p>
                <a:pPr algn="ctr"/>
                <a:r>
                  <a:rPr lang="en-GB" sz="1400" dirty="0" err="1" smtClean="0">
                    <a:solidFill>
                      <a:schemeClr val="accent6">
                        <a:lumMod val="75000"/>
                      </a:schemeClr>
                    </a:solidFill>
                  </a:rPr>
                  <a:t>picard</a:t>
                </a:r>
                <a:endParaRPr lang="en-GB" sz="1400" dirty="0" smtClean="0">
                  <a:solidFill>
                    <a:schemeClr val="accent6">
                      <a:lumMod val="75000"/>
                    </a:schemeClr>
                  </a:solidFill>
                </a:endParaRPr>
              </a:p>
            </p:txBody>
          </p:sp>
          <p:sp>
            <p:nvSpPr>
              <p:cNvPr id="20" name="TextBox 19"/>
              <p:cNvSpPr txBox="1"/>
              <p:nvPr/>
            </p:nvSpPr>
            <p:spPr>
              <a:xfrm>
                <a:off x="3031548" y="3368317"/>
                <a:ext cx="569771" cy="307777"/>
              </a:xfrm>
              <a:prstGeom prst="rect">
                <a:avLst/>
              </a:prstGeom>
              <a:noFill/>
            </p:spPr>
            <p:txBody>
              <a:bodyPr wrap="square" rtlCol="0">
                <a:spAutoFit/>
              </a:bodyPr>
              <a:lstStyle/>
              <a:p>
                <a:pPr algn="ctr"/>
                <a:r>
                  <a:rPr lang="en-GB" sz="1400" dirty="0" smtClean="0">
                    <a:solidFill>
                      <a:schemeClr val="accent6">
                        <a:lumMod val="75000"/>
                      </a:schemeClr>
                    </a:solidFill>
                  </a:rPr>
                  <a:t>GATK</a:t>
                </a:r>
              </a:p>
            </p:txBody>
          </p:sp>
          <p:sp>
            <p:nvSpPr>
              <p:cNvPr id="21" name="TextBox 20"/>
              <p:cNvSpPr txBox="1"/>
              <p:nvPr/>
            </p:nvSpPr>
            <p:spPr>
              <a:xfrm>
                <a:off x="4656924" y="3364295"/>
                <a:ext cx="569771" cy="307777"/>
              </a:xfrm>
              <a:prstGeom prst="rect">
                <a:avLst/>
              </a:prstGeom>
              <a:noFill/>
            </p:spPr>
            <p:txBody>
              <a:bodyPr wrap="none" rtlCol="0">
                <a:spAutoFit/>
              </a:bodyPr>
              <a:lstStyle/>
              <a:p>
                <a:pPr algn="ctr"/>
                <a:r>
                  <a:rPr lang="en-GB" sz="1400" dirty="0" smtClean="0">
                    <a:solidFill>
                      <a:schemeClr val="accent6">
                        <a:lumMod val="75000"/>
                      </a:schemeClr>
                    </a:solidFill>
                  </a:rPr>
                  <a:t>GATK</a:t>
                </a:r>
              </a:p>
            </p:txBody>
          </p:sp>
        </p:grpSp>
        <p:grpSp>
          <p:nvGrpSpPr>
            <p:cNvPr id="116" name="Gruppo 115"/>
            <p:cNvGrpSpPr/>
            <p:nvPr/>
          </p:nvGrpSpPr>
          <p:grpSpPr>
            <a:xfrm>
              <a:off x="2524574" y="4603937"/>
              <a:ext cx="4050886" cy="1512168"/>
              <a:chOff x="108801" y="1972731"/>
              <a:chExt cx="4050886" cy="1512168"/>
            </a:xfrm>
          </p:grpSpPr>
          <p:sp>
            <p:nvSpPr>
              <p:cNvPr id="74" name="Rounded Rectangle 73"/>
              <p:cNvSpPr/>
              <p:nvPr/>
            </p:nvSpPr>
            <p:spPr>
              <a:xfrm>
                <a:off x="108801" y="1972731"/>
                <a:ext cx="4050886" cy="151216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9" name="TextBox 78"/>
              <p:cNvSpPr txBox="1"/>
              <p:nvPr/>
            </p:nvSpPr>
            <p:spPr>
              <a:xfrm>
                <a:off x="284304" y="2050423"/>
                <a:ext cx="1160895" cy="369332"/>
              </a:xfrm>
              <a:prstGeom prst="rect">
                <a:avLst/>
              </a:prstGeom>
              <a:noFill/>
            </p:spPr>
            <p:txBody>
              <a:bodyPr wrap="none" rtlCol="0">
                <a:spAutoFit/>
              </a:bodyPr>
              <a:lstStyle/>
              <a:p>
                <a:r>
                  <a:rPr lang="en-GB" dirty="0" smtClean="0">
                    <a:solidFill>
                      <a:schemeClr val="accent5">
                        <a:lumMod val="75000"/>
                      </a:schemeClr>
                    </a:solidFill>
                  </a:rPr>
                  <a:t>3. bam QC</a:t>
                </a:r>
              </a:p>
            </p:txBody>
          </p:sp>
          <p:sp>
            <p:nvSpPr>
              <p:cNvPr id="80" name="Rectangle 79"/>
              <p:cNvSpPr/>
              <p:nvPr/>
            </p:nvSpPr>
            <p:spPr>
              <a:xfrm>
                <a:off x="2800675" y="2032313"/>
                <a:ext cx="1339277" cy="369332"/>
              </a:xfrm>
              <a:prstGeom prst="rect">
                <a:avLst/>
              </a:prstGeom>
            </p:spPr>
            <p:txBody>
              <a:bodyPr wrap="none">
                <a:spAutoFit/>
              </a:bodyPr>
              <a:lstStyle/>
              <a:p>
                <a:r>
                  <a:rPr lang="en-GB" dirty="0">
                    <a:solidFill>
                      <a:schemeClr val="accent5">
                        <a:lumMod val="75000"/>
                      </a:schemeClr>
                    </a:solidFill>
                  </a:rPr>
                  <a:t>visualization</a:t>
                </a:r>
                <a:endParaRPr lang="en-GB" dirty="0"/>
              </a:p>
            </p:txBody>
          </p:sp>
          <p:sp>
            <p:nvSpPr>
              <p:cNvPr id="81" name="TextBox 80"/>
              <p:cNvSpPr txBox="1"/>
              <p:nvPr/>
            </p:nvSpPr>
            <p:spPr>
              <a:xfrm>
                <a:off x="260704" y="2400609"/>
                <a:ext cx="2367080" cy="738664"/>
              </a:xfrm>
              <a:prstGeom prst="rect">
                <a:avLst/>
              </a:prstGeom>
              <a:noFill/>
            </p:spPr>
            <p:txBody>
              <a:bodyPr wrap="square" rtlCol="0">
                <a:spAutoFit/>
              </a:bodyPr>
              <a:lstStyle/>
              <a:p>
                <a:r>
                  <a:rPr lang="en-GB" sz="1400" dirty="0" smtClean="0"/>
                  <a:t>duplicate metrics (</a:t>
                </a:r>
                <a:r>
                  <a:rPr lang="en-GB" sz="1400" dirty="0" err="1" smtClean="0">
                    <a:solidFill>
                      <a:schemeClr val="accent6">
                        <a:lumMod val="75000"/>
                      </a:schemeClr>
                    </a:solidFill>
                  </a:rPr>
                  <a:t>picard</a:t>
                </a:r>
                <a:r>
                  <a:rPr lang="en-GB" sz="1400" dirty="0" smtClean="0"/>
                  <a:t>)</a:t>
                </a:r>
              </a:p>
              <a:p>
                <a:r>
                  <a:rPr lang="en-GB" sz="1400" dirty="0" err="1" smtClean="0"/>
                  <a:t>flagstat</a:t>
                </a:r>
                <a:r>
                  <a:rPr lang="en-GB" sz="1400" dirty="0" smtClean="0"/>
                  <a:t> (</a:t>
                </a:r>
                <a:r>
                  <a:rPr lang="en-GB" sz="1400" dirty="0" err="1" smtClean="0">
                    <a:solidFill>
                      <a:schemeClr val="accent6">
                        <a:lumMod val="75000"/>
                      </a:schemeClr>
                    </a:solidFill>
                  </a:rPr>
                  <a:t>samtools</a:t>
                </a:r>
                <a:r>
                  <a:rPr lang="en-GB" sz="1400" dirty="0" smtClean="0"/>
                  <a:t>)</a:t>
                </a:r>
              </a:p>
              <a:p>
                <a:r>
                  <a:rPr lang="en-GB" sz="1400" dirty="0" smtClean="0"/>
                  <a:t>coverage distribution (</a:t>
                </a:r>
                <a:r>
                  <a:rPr lang="en-GB" sz="1400" dirty="0">
                    <a:solidFill>
                      <a:schemeClr val="accent6">
                        <a:lumMod val="75000"/>
                      </a:schemeClr>
                    </a:solidFill>
                  </a:rPr>
                  <a:t>GATK</a:t>
                </a:r>
                <a:r>
                  <a:rPr lang="en-GB" sz="1400" dirty="0" smtClean="0"/>
                  <a:t>)</a:t>
                </a:r>
              </a:p>
            </p:txBody>
          </p:sp>
          <p:sp>
            <p:nvSpPr>
              <p:cNvPr id="82" name="Rectangle 81"/>
              <p:cNvSpPr/>
              <p:nvPr/>
            </p:nvSpPr>
            <p:spPr>
              <a:xfrm>
                <a:off x="3267790" y="2558666"/>
                <a:ext cx="445058" cy="307777"/>
              </a:xfrm>
              <a:prstGeom prst="rect">
                <a:avLst/>
              </a:prstGeom>
            </p:spPr>
            <p:txBody>
              <a:bodyPr wrap="none">
                <a:spAutoFit/>
              </a:bodyPr>
              <a:lstStyle/>
              <a:p>
                <a:r>
                  <a:rPr lang="en-GB" sz="1400" dirty="0" smtClean="0">
                    <a:solidFill>
                      <a:schemeClr val="accent6">
                        <a:lumMod val="75000"/>
                      </a:schemeClr>
                    </a:solidFill>
                  </a:rPr>
                  <a:t>IGV</a:t>
                </a:r>
                <a:endParaRPr lang="en-GB" sz="1400" dirty="0"/>
              </a:p>
            </p:txBody>
          </p:sp>
        </p:grpSp>
        <p:grpSp>
          <p:nvGrpSpPr>
            <p:cNvPr id="72" name="Gruppo 71"/>
            <p:cNvGrpSpPr/>
            <p:nvPr/>
          </p:nvGrpSpPr>
          <p:grpSpPr>
            <a:xfrm>
              <a:off x="3095125" y="6280202"/>
              <a:ext cx="2909784" cy="432048"/>
              <a:chOff x="6113798" y="1700808"/>
              <a:chExt cx="2909784" cy="432048"/>
            </a:xfrm>
          </p:grpSpPr>
          <p:sp>
            <p:nvSpPr>
              <p:cNvPr id="73" name="Rounded Rectangle 11"/>
              <p:cNvSpPr/>
              <p:nvPr/>
            </p:nvSpPr>
            <p:spPr>
              <a:xfrm>
                <a:off x="6113798" y="1700808"/>
                <a:ext cx="2856672"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7" name="TextBox 12"/>
              <p:cNvSpPr txBox="1"/>
              <p:nvPr/>
            </p:nvSpPr>
            <p:spPr>
              <a:xfrm>
                <a:off x="6161991" y="1736890"/>
                <a:ext cx="2861591" cy="369332"/>
              </a:xfrm>
              <a:prstGeom prst="rect">
                <a:avLst/>
              </a:prstGeom>
              <a:noFill/>
            </p:spPr>
            <p:txBody>
              <a:bodyPr wrap="square" rtlCol="0">
                <a:spAutoFit/>
              </a:bodyPr>
              <a:lstStyle/>
              <a:p>
                <a:r>
                  <a:rPr lang="en-GB" dirty="0" smtClean="0"/>
                  <a:t>final alignment (.</a:t>
                </a:r>
                <a:r>
                  <a:rPr lang="en-GB" dirty="0" err="1" smtClean="0"/>
                  <a:t>sam</a:t>
                </a:r>
                <a:r>
                  <a:rPr lang="en-GB" dirty="0" smtClean="0"/>
                  <a:t>/.bam)</a:t>
                </a:r>
              </a:p>
            </p:txBody>
          </p:sp>
        </p:grpSp>
      </p:grpSp>
    </p:spTree>
    <p:extLst>
      <p:ext uri="{BB962C8B-B14F-4D97-AF65-F5344CB8AC3E}">
        <p14:creationId xmlns:p14="http://schemas.microsoft.com/office/powerpoint/2010/main" val="140466537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3"/>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3"/>
          <p:cNvSpPr txBox="1"/>
          <p:nvPr/>
        </p:nvSpPr>
        <p:spPr>
          <a:xfrm>
            <a:off x="0" y="0"/>
            <a:ext cx="2254335" cy="461665"/>
          </a:xfrm>
          <a:prstGeom prst="rect">
            <a:avLst/>
          </a:prstGeom>
          <a:noFill/>
        </p:spPr>
        <p:txBody>
          <a:bodyPr wrap="none" rtlCol="0">
            <a:spAutoFit/>
          </a:bodyPr>
          <a:lstStyle/>
          <a:p>
            <a:r>
              <a:rPr lang="en-GB" sz="2400" dirty="0" smtClean="0">
                <a:solidFill>
                  <a:schemeClr val="accent5">
                    <a:lumMod val="75000"/>
                  </a:schemeClr>
                </a:solidFill>
              </a:rPr>
              <a:t>BAM refinement</a:t>
            </a:r>
          </a:p>
        </p:txBody>
      </p:sp>
      <p:sp>
        <p:nvSpPr>
          <p:cNvPr id="5" name="TextBox 2"/>
          <p:cNvSpPr txBox="1"/>
          <p:nvPr/>
        </p:nvSpPr>
        <p:spPr>
          <a:xfrm>
            <a:off x="683568" y="1124744"/>
            <a:ext cx="7549501" cy="3970318"/>
          </a:xfrm>
          <a:prstGeom prst="rect">
            <a:avLst/>
          </a:prstGeom>
          <a:noFill/>
        </p:spPr>
        <p:txBody>
          <a:bodyPr wrap="square" rtlCol="0">
            <a:spAutoFit/>
          </a:bodyPr>
          <a:lstStyle/>
          <a:p>
            <a:r>
              <a:rPr lang="en-GB" dirty="0" smtClean="0"/>
              <a:t>Input: BAM</a:t>
            </a:r>
          </a:p>
          <a:p>
            <a:endParaRPr lang="it-IT" dirty="0" smtClean="0"/>
          </a:p>
          <a:p>
            <a:endParaRPr lang="it-IT" dirty="0" smtClean="0"/>
          </a:p>
          <a:p>
            <a:r>
              <a:rPr lang="it-IT" dirty="0" smtClean="0"/>
              <a:t>Three </a:t>
            </a:r>
            <a:r>
              <a:rPr lang="it-IT" dirty="0" err="1" smtClean="0"/>
              <a:t>main</a:t>
            </a:r>
            <a:r>
              <a:rPr lang="it-IT" dirty="0" smtClean="0"/>
              <a:t> </a:t>
            </a:r>
            <a:r>
              <a:rPr lang="it-IT" dirty="0" err="1" smtClean="0"/>
              <a:t>steps</a:t>
            </a:r>
            <a:r>
              <a:rPr lang="it-IT" dirty="0" smtClean="0"/>
              <a:t>:</a:t>
            </a:r>
          </a:p>
          <a:p>
            <a:pPr marL="342900" indent="-342900">
              <a:buAutoNum type="arabicPeriod"/>
            </a:pPr>
            <a:r>
              <a:rPr lang="it-IT" dirty="0" err="1" smtClean="0"/>
              <a:t>Local</a:t>
            </a:r>
            <a:r>
              <a:rPr lang="it-IT" dirty="0" smtClean="0"/>
              <a:t> </a:t>
            </a:r>
            <a:r>
              <a:rPr lang="it-IT" dirty="0" err="1" smtClean="0"/>
              <a:t>realignment</a:t>
            </a:r>
            <a:endParaRPr lang="it-IT" dirty="0" smtClean="0"/>
          </a:p>
          <a:p>
            <a:pPr marL="342900" indent="-342900">
              <a:buAutoNum type="arabicPeriod"/>
            </a:pPr>
            <a:r>
              <a:rPr lang="it-IT" dirty="0" smtClean="0"/>
              <a:t>Base quality recalibration</a:t>
            </a:r>
          </a:p>
          <a:p>
            <a:pPr marL="342900" indent="-342900">
              <a:buFontTx/>
              <a:buAutoNum type="arabicPeriod"/>
            </a:pPr>
            <a:r>
              <a:rPr lang="it-IT" dirty="0"/>
              <a:t>Duplicate </a:t>
            </a:r>
            <a:r>
              <a:rPr lang="it-IT" dirty="0" err="1" smtClean="0"/>
              <a:t>removal</a:t>
            </a:r>
            <a:endParaRPr lang="it-IT" dirty="0"/>
          </a:p>
          <a:p>
            <a:pPr marL="342900" indent="-342900">
              <a:buFontTx/>
              <a:buAutoNum type="arabicPeriod"/>
            </a:pPr>
            <a:endParaRPr lang="it-IT" dirty="0" smtClean="0"/>
          </a:p>
          <a:p>
            <a:pPr marL="342900" indent="-342900">
              <a:buFontTx/>
              <a:buAutoNum type="arabicPeriod"/>
            </a:pPr>
            <a:endParaRPr lang="it-IT" dirty="0" smtClean="0"/>
          </a:p>
          <a:p>
            <a:r>
              <a:rPr lang="en-GB" dirty="0" smtClean="0"/>
              <a:t>Output</a:t>
            </a:r>
            <a:r>
              <a:rPr lang="en-GB" dirty="0"/>
              <a:t>: BAM</a:t>
            </a:r>
          </a:p>
          <a:p>
            <a:pPr marL="342900" indent="-342900">
              <a:buAutoNum type="arabicPeriod"/>
            </a:pPr>
            <a:endParaRPr lang="it-IT" dirty="0" smtClean="0"/>
          </a:p>
          <a:p>
            <a:pPr marL="342900" indent="-342900">
              <a:buAutoNum type="arabicPeriod"/>
            </a:pPr>
            <a:endParaRPr lang="it-IT" dirty="0" smtClean="0"/>
          </a:p>
          <a:p>
            <a:pPr marL="342900" indent="-342900"/>
            <a:r>
              <a:rPr lang="it-IT" dirty="0" err="1" smtClean="0"/>
              <a:t>Good</a:t>
            </a:r>
            <a:r>
              <a:rPr lang="it-IT" dirty="0" smtClean="0"/>
              <a:t> </a:t>
            </a:r>
            <a:r>
              <a:rPr lang="it-IT" dirty="0" err="1" smtClean="0"/>
              <a:t>practice</a:t>
            </a:r>
            <a:r>
              <a:rPr lang="it-IT" dirty="0" smtClean="0"/>
              <a:t>:</a:t>
            </a:r>
          </a:p>
          <a:p>
            <a:pPr marL="342900" indent="-342900"/>
            <a:r>
              <a:rPr lang="it-IT" dirty="0" err="1" smtClean="0"/>
              <a:t>Run</a:t>
            </a:r>
            <a:r>
              <a:rPr lang="it-IT" dirty="0" smtClean="0"/>
              <a:t> </a:t>
            </a:r>
            <a:r>
              <a:rPr lang="it-IT" dirty="0" err="1" smtClean="0"/>
              <a:t>step</a:t>
            </a:r>
            <a:r>
              <a:rPr lang="it-IT" dirty="0" smtClean="0"/>
              <a:t> 1 and 2 at lane </a:t>
            </a:r>
            <a:r>
              <a:rPr lang="it-IT" dirty="0" err="1" smtClean="0"/>
              <a:t>level</a:t>
            </a:r>
            <a:r>
              <a:rPr lang="it-IT" dirty="0" smtClean="0"/>
              <a:t>, </a:t>
            </a:r>
            <a:r>
              <a:rPr lang="it-IT" dirty="0" err="1" smtClean="0"/>
              <a:t>while</a:t>
            </a:r>
            <a:r>
              <a:rPr lang="it-IT" dirty="0" smtClean="0"/>
              <a:t> </a:t>
            </a:r>
            <a:r>
              <a:rPr lang="it-IT" dirty="0" err="1" smtClean="0"/>
              <a:t>step</a:t>
            </a:r>
            <a:r>
              <a:rPr lang="it-IT" dirty="0" smtClean="0"/>
              <a:t> 3 must be run at </a:t>
            </a:r>
            <a:r>
              <a:rPr lang="it-IT" dirty="0" err="1" smtClean="0"/>
              <a:t>library</a:t>
            </a:r>
            <a:r>
              <a:rPr lang="it-IT" dirty="0" smtClean="0"/>
              <a:t> </a:t>
            </a:r>
            <a:r>
              <a:rPr lang="it-IT" dirty="0" err="1" smtClean="0"/>
              <a:t>level</a:t>
            </a:r>
            <a:endParaRPr lang="en-GB" dirty="0" smtClean="0">
              <a:solidFill>
                <a:schemeClr val="accent6">
                  <a:lumMod val="75000"/>
                </a:schemeClr>
              </a:solidFill>
            </a:endParaRPr>
          </a:p>
        </p:txBody>
      </p:sp>
    </p:spTree>
    <p:extLst>
      <p:ext uri="{BB962C8B-B14F-4D97-AF65-F5344CB8AC3E}">
        <p14:creationId xmlns:p14="http://schemas.microsoft.com/office/powerpoint/2010/main" val="21545795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Rectangle 5"/>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3"/>
          <p:cNvSpPr txBox="1"/>
          <p:nvPr/>
        </p:nvSpPr>
        <p:spPr>
          <a:xfrm>
            <a:off x="0" y="0"/>
            <a:ext cx="4705455" cy="461665"/>
          </a:xfrm>
          <a:prstGeom prst="rect">
            <a:avLst/>
          </a:prstGeom>
          <a:noFill/>
        </p:spPr>
        <p:txBody>
          <a:bodyPr wrap="none" rtlCol="0">
            <a:spAutoFit/>
          </a:bodyPr>
          <a:lstStyle/>
          <a:p>
            <a:r>
              <a:rPr lang="en-GB" sz="2400" dirty="0" smtClean="0">
                <a:solidFill>
                  <a:schemeClr val="accent5">
                    <a:lumMod val="75000"/>
                  </a:schemeClr>
                </a:solidFill>
              </a:rPr>
              <a:t>BAM refinement – local realignment</a:t>
            </a:r>
          </a:p>
        </p:txBody>
      </p:sp>
      <p:sp>
        <p:nvSpPr>
          <p:cNvPr id="5" name="TextBox 2"/>
          <p:cNvSpPr txBox="1"/>
          <p:nvPr/>
        </p:nvSpPr>
        <p:spPr>
          <a:xfrm>
            <a:off x="107504" y="476672"/>
            <a:ext cx="8856984" cy="923330"/>
          </a:xfrm>
          <a:prstGeom prst="rect">
            <a:avLst/>
          </a:prstGeom>
          <a:noFill/>
        </p:spPr>
        <p:txBody>
          <a:bodyPr wrap="square" rtlCol="0">
            <a:spAutoFit/>
          </a:bodyPr>
          <a:lstStyle/>
          <a:p>
            <a:r>
              <a:rPr lang="it-IT" dirty="0" smtClean="0"/>
              <a:t>Short indels in the sample relative to the reference sequence can pose difficulties for alignment programs. Indels occuring towards the ends of the reads are often not aligned correctly, introducing an excess of SNPs</a:t>
            </a:r>
            <a:endParaRPr lang="en-GB" dirty="0" smtClean="0"/>
          </a:p>
        </p:txBody>
      </p:sp>
      <p:pic>
        <p:nvPicPr>
          <p:cNvPr id="1027"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21136" y="1400002"/>
            <a:ext cx="7769984" cy="54133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7708915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3"/>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3"/>
          <p:cNvSpPr txBox="1"/>
          <p:nvPr/>
        </p:nvSpPr>
        <p:spPr>
          <a:xfrm>
            <a:off x="0" y="0"/>
            <a:ext cx="5433219" cy="461665"/>
          </a:xfrm>
          <a:prstGeom prst="rect">
            <a:avLst/>
          </a:prstGeom>
          <a:noFill/>
        </p:spPr>
        <p:txBody>
          <a:bodyPr wrap="none" rtlCol="0">
            <a:spAutoFit/>
          </a:bodyPr>
          <a:lstStyle/>
          <a:p>
            <a:r>
              <a:rPr lang="en-GB" sz="2400" dirty="0" smtClean="0">
                <a:solidFill>
                  <a:schemeClr val="accent5">
                    <a:lumMod val="75000"/>
                  </a:schemeClr>
                </a:solidFill>
              </a:rPr>
              <a:t>BAM refinement – GATK local realignment</a:t>
            </a:r>
          </a:p>
        </p:txBody>
      </p:sp>
      <p:sp>
        <p:nvSpPr>
          <p:cNvPr id="3" name="TextBox 2"/>
          <p:cNvSpPr txBox="1"/>
          <p:nvPr/>
        </p:nvSpPr>
        <p:spPr>
          <a:xfrm>
            <a:off x="683568" y="1391865"/>
            <a:ext cx="7560840" cy="4801314"/>
          </a:xfrm>
          <a:prstGeom prst="rect">
            <a:avLst/>
          </a:prstGeom>
          <a:noFill/>
        </p:spPr>
        <p:txBody>
          <a:bodyPr wrap="square" rtlCol="0">
            <a:spAutoFit/>
          </a:bodyPr>
          <a:lstStyle/>
          <a:p>
            <a:r>
              <a:rPr lang="it-IT" dirty="0" smtClean="0"/>
              <a:t>It uses the full alignment context to determine whether the indel exists.</a:t>
            </a:r>
          </a:p>
          <a:p>
            <a:endParaRPr lang="it-IT" dirty="0" smtClean="0"/>
          </a:p>
          <a:p>
            <a:endParaRPr lang="it-IT" dirty="0"/>
          </a:p>
          <a:p>
            <a:r>
              <a:rPr lang="it-IT" dirty="0" smtClean="0"/>
              <a:t>Two-step process:</a:t>
            </a:r>
          </a:p>
          <a:p>
            <a:pPr marL="342900" indent="-342900">
              <a:buAutoNum type="arabicPeriod"/>
            </a:pPr>
            <a:r>
              <a:rPr lang="it-IT" dirty="0" smtClean="0"/>
              <a:t>RealignerTargetCreator: it determines the small suspicious intervals which are likely in need of realignment</a:t>
            </a:r>
          </a:p>
          <a:p>
            <a:pPr marL="342900" indent="-342900">
              <a:buAutoNum type="arabicPeriod"/>
            </a:pPr>
            <a:r>
              <a:rPr lang="it-IT" dirty="0" smtClean="0"/>
              <a:t>IndelRealigner: it runs the realignment on those intervals</a:t>
            </a:r>
          </a:p>
          <a:p>
            <a:pPr marL="342900" indent="-342900">
              <a:buAutoNum type="arabicPeriod"/>
            </a:pPr>
            <a:endParaRPr lang="it-IT" dirty="0" smtClean="0"/>
          </a:p>
          <a:p>
            <a:pPr marL="342900" indent="-342900">
              <a:buAutoNum type="arabicPeriod"/>
            </a:pPr>
            <a:endParaRPr lang="it-IT" dirty="0"/>
          </a:p>
          <a:p>
            <a:r>
              <a:rPr lang="it-IT" dirty="0"/>
              <a:t>n</a:t>
            </a:r>
            <a:r>
              <a:rPr lang="it-IT" dirty="0" smtClean="0"/>
              <a:t>otes:</a:t>
            </a:r>
          </a:p>
          <a:p>
            <a:pPr marL="285750" indent="-285750">
              <a:buFontTx/>
              <a:buChar char="-"/>
            </a:pPr>
            <a:r>
              <a:rPr lang="it-IT" dirty="0" smtClean="0"/>
              <a:t>having a list of known indels helps</a:t>
            </a:r>
          </a:p>
          <a:p>
            <a:pPr marL="285750" indent="-285750">
              <a:buFontTx/>
              <a:buChar char="-"/>
            </a:pPr>
            <a:r>
              <a:rPr lang="it-IT" dirty="0" smtClean="0"/>
              <a:t>it doesn’t work on 454 reads or from </a:t>
            </a:r>
            <a:r>
              <a:rPr lang="it-IT" dirty="0" err="1" smtClean="0"/>
              <a:t>similar</a:t>
            </a:r>
            <a:r>
              <a:rPr lang="it-IT" dirty="0" smtClean="0"/>
              <a:t> </a:t>
            </a:r>
            <a:r>
              <a:rPr lang="it-IT" dirty="0" err="1" smtClean="0"/>
              <a:t>technologies</a:t>
            </a:r>
            <a:r>
              <a:rPr lang="it-IT" dirty="0" smtClean="0"/>
              <a:t> (as from GATK </a:t>
            </a:r>
            <a:r>
              <a:rPr lang="it-IT" dirty="0" err="1" smtClean="0"/>
              <a:t>webpage</a:t>
            </a:r>
            <a:r>
              <a:rPr lang="it-IT" dirty="0" smtClean="0"/>
              <a:t>)</a:t>
            </a:r>
          </a:p>
          <a:p>
            <a:pPr marL="285750" indent="-285750">
              <a:buFontTx/>
              <a:buChar char="-"/>
            </a:pPr>
            <a:r>
              <a:rPr lang="it-IT" dirty="0" err="1" smtClean="0"/>
              <a:t>however</a:t>
            </a:r>
            <a:r>
              <a:rPr lang="it-IT" dirty="0" smtClean="0"/>
              <a:t> I </a:t>
            </a:r>
            <a:r>
              <a:rPr lang="it-IT" dirty="0" err="1" smtClean="0"/>
              <a:t>have</a:t>
            </a:r>
            <a:r>
              <a:rPr lang="it-IT" dirty="0" smtClean="0"/>
              <a:t> </a:t>
            </a:r>
            <a:r>
              <a:rPr lang="it-IT" dirty="0" err="1" smtClean="0"/>
              <a:t>used</a:t>
            </a:r>
            <a:r>
              <a:rPr lang="it-IT" dirty="0" smtClean="0"/>
              <a:t> on </a:t>
            </a:r>
            <a:r>
              <a:rPr lang="it-IT" dirty="0" err="1" smtClean="0"/>
              <a:t>IonTorrent</a:t>
            </a:r>
            <a:r>
              <a:rPr lang="it-IT" dirty="0" smtClean="0"/>
              <a:t> data and </a:t>
            </a:r>
            <a:r>
              <a:rPr lang="it-IT" dirty="0" err="1" smtClean="0"/>
              <a:t>it</a:t>
            </a:r>
            <a:r>
              <a:rPr lang="it-IT" dirty="0" smtClean="0"/>
              <a:t> </a:t>
            </a:r>
            <a:r>
              <a:rPr lang="it-IT" dirty="0" err="1" smtClean="0"/>
              <a:t>worked</a:t>
            </a:r>
            <a:r>
              <a:rPr lang="it-IT" dirty="0" smtClean="0"/>
              <a:t> fine…</a:t>
            </a:r>
          </a:p>
          <a:p>
            <a:endParaRPr lang="it-IT" dirty="0"/>
          </a:p>
          <a:p>
            <a:endParaRPr lang="it-IT" dirty="0" smtClean="0"/>
          </a:p>
          <a:p>
            <a:endParaRPr lang="en-GB" dirty="0" smtClean="0"/>
          </a:p>
        </p:txBody>
      </p:sp>
    </p:spTree>
    <p:extLst>
      <p:ext uri="{BB962C8B-B14F-4D97-AF65-F5344CB8AC3E}">
        <p14:creationId xmlns:p14="http://schemas.microsoft.com/office/powerpoint/2010/main" val="166600705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8"/>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3"/>
          <p:cNvSpPr txBox="1"/>
          <p:nvPr/>
        </p:nvSpPr>
        <p:spPr>
          <a:xfrm>
            <a:off x="0" y="0"/>
            <a:ext cx="4385111" cy="461665"/>
          </a:xfrm>
          <a:prstGeom prst="rect">
            <a:avLst/>
          </a:prstGeom>
          <a:noFill/>
        </p:spPr>
        <p:txBody>
          <a:bodyPr wrap="none" rtlCol="0">
            <a:spAutoFit/>
          </a:bodyPr>
          <a:lstStyle/>
          <a:p>
            <a:r>
              <a:rPr lang="en-GB" sz="2400" dirty="0" smtClean="0">
                <a:solidFill>
                  <a:schemeClr val="accent6">
                    <a:lumMod val="75000"/>
                  </a:schemeClr>
                </a:solidFill>
              </a:rPr>
              <a:t>BAM refinement – before starting</a:t>
            </a:r>
          </a:p>
        </p:txBody>
      </p:sp>
      <p:sp>
        <p:nvSpPr>
          <p:cNvPr id="4" name="TextBox 2"/>
          <p:cNvSpPr txBox="1"/>
          <p:nvPr/>
        </p:nvSpPr>
        <p:spPr>
          <a:xfrm>
            <a:off x="179512" y="2420888"/>
            <a:ext cx="8856984" cy="1200329"/>
          </a:xfrm>
          <a:prstGeom prst="rect">
            <a:avLst/>
          </a:prstGeom>
          <a:noFill/>
        </p:spPr>
        <p:txBody>
          <a:bodyPr wrap="square" rtlCol="0">
            <a:spAutoFit/>
          </a:bodyPr>
          <a:lstStyle/>
          <a:p>
            <a:r>
              <a:rPr lang="en-GB" dirty="0">
                <a:latin typeface="Courier" pitchFamily="49" charset="0"/>
              </a:rPr>
              <a:t>java -jar /</a:t>
            </a:r>
            <a:r>
              <a:rPr lang="en-GB" dirty="0" err="1">
                <a:latin typeface="Courier" pitchFamily="49" charset="0"/>
              </a:rPr>
              <a:t>cineca</a:t>
            </a:r>
            <a:r>
              <a:rPr lang="en-GB" dirty="0">
                <a:latin typeface="Courier" pitchFamily="49" charset="0"/>
              </a:rPr>
              <a:t>/prod/applications/</a:t>
            </a:r>
            <a:r>
              <a:rPr lang="en-GB" dirty="0" err="1">
                <a:latin typeface="Courier" pitchFamily="49" charset="0"/>
              </a:rPr>
              <a:t>picard</a:t>
            </a:r>
            <a:r>
              <a:rPr lang="en-GB" dirty="0">
                <a:latin typeface="Courier" pitchFamily="49" charset="0"/>
              </a:rPr>
              <a:t>/1.119/binary/bin/MergeSamFiles.jar INPUT=lane1_sorted.bam INPUT=lane2_sorted.bam OUTPUT=</a:t>
            </a:r>
            <a:r>
              <a:rPr lang="en-GB" dirty="0" err="1">
                <a:latin typeface="Courier" pitchFamily="49" charset="0"/>
              </a:rPr>
              <a:t>library.bam</a:t>
            </a:r>
            <a:endParaRPr lang="en-GB" dirty="0">
              <a:latin typeface="Courier" pitchFamily="49" charset="0"/>
            </a:endParaRPr>
          </a:p>
        </p:txBody>
      </p:sp>
      <p:sp>
        <p:nvSpPr>
          <p:cNvPr id="6" name="Rectangle 12"/>
          <p:cNvSpPr/>
          <p:nvPr/>
        </p:nvSpPr>
        <p:spPr>
          <a:xfrm>
            <a:off x="179512" y="2051556"/>
            <a:ext cx="2414764" cy="369332"/>
          </a:xfrm>
          <a:prstGeom prst="rect">
            <a:avLst/>
          </a:prstGeom>
        </p:spPr>
        <p:txBody>
          <a:bodyPr wrap="none">
            <a:spAutoFit/>
          </a:bodyPr>
          <a:lstStyle/>
          <a:p>
            <a:r>
              <a:rPr lang="it-IT" dirty="0" smtClean="0">
                <a:solidFill>
                  <a:schemeClr val="accent6">
                    <a:lumMod val="75000"/>
                  </a:schemeClr>
                </a:solidFill>
              </a:rPr>
              <a:t>merge BAMs per library</a:t>
            </a:r>
            <a:endParaRPr lang="it-IT" dirty="0">
              <a:solidFill>
                <a:schemeClr val="accent6">
                  <a:lumMod val="75000"/>
                </a:schemeClr>
              </a:solidFill>
            </a:endParaRPr>
          </a:p>
        </p:txBody>
      </p:sp>
      <p:sp>
        <p:nvSpPr>
          <p:cNvPr id="8" name="Rettangolo 7"/>
          <p:cNvSpPr/>
          <p:nvPr/>
        </p:nvSpPr>
        <p:spPr>
          <a:xfrm>
            <a:off x="211044" y="4272455"/>
            <a:ext cx="8136904" cy="646331"/>
          </a:xfrm>
          <a:prstGeom prst="rect">
            <a:avLst/>
          </a:prstGeom>
        </p:spPr>
        <p:txBody>
          <a:bodyPr wrap="square">
            <a:spAutoFit/>
          </a:bodyPr>
          <a:lstStyle/>
          <a:p>
            <a:r>
              <a:rPr lang="it-IT" dirty="0" smtClean="0">
                <a:solidFill>
                  <a:schemeClr val="accent6">
                    <a:lumMod val="75000"/>
                  </a:schemeClr>
                </a:solidFill>
              </a:rPr>
              <a:t>GATK </a:t>
            </a:r>
            <a:r>
              <a:rPr lang="it-IT" dirty="0" err="1" smtClean="0">
                <a:solidFill>
                  <a:schemeClr val="accent6">
                    <a:lumMod val="75000"/>
                  </a:schemeClr>
                </a:solidFill>
              </a:rPr>
              <a:t>wants</a:t>
            </a:r>
            <a:r>
              <a:rPr lang="it-IT" dirty="0" smtClean="0">
                <a:solidFill>
                  <a:schemeClr val="accent6">
                    <a:lumMod val="75000"/>
                  </a:schemeClr>
                </a:solidFill>
              </a:rPr>
              <a:t> </a:t>
            </a:r>
            <a:r>
              <a:rPr lang="it-IT" dirty="0" err="1" smtClean="0">
                <a:solidFill>
                  <a:schemeClr val="accent6">
                    <a:lumMod val="75000"/>
                  </a:schemeClr>
                </a:solidFill>
              </a:rPr>
              <a:t>read</a:t>
            </a:r>
            <a:r>
              <a:rPr lang="it-IT" dirty="0" smtClean="0">
                <a:solidFill>
                  <a:schemeClr val="accent6">
                    <a:lumMod val="75000"/>
                  </a:schemeClr>
                </a:solidFill>
              </a:rPr>
              <a:t> </a:t>
            </a:r>
            <a:r>
              <a:rPr lang="it-IT" dirty="0" err="1" smtClean="0">
                <a:solidFill>
                  <a:schemeClr val="accent6">
                    <a:lumMod val="75000"/>
                  </a:schemeClr>
                </a:solidFill>
              </a:rPr>
              <a:t>groups</a:t>
            </a:r>
            <a:r>
              <a:rPr lang="it-IT" dirty="0" smtClean="0">
                <a:solidFill>
                  <a:schemeClr val="accent6">
                    <a:lumMod val="75000"/>
                  </a:schemeClr>
                </a:solidFill>
              </a:rPr>
              <a:t> </a:t>
            </a:r>
            <a:r>
              <a:rPr lang="it-IT" dirty="0" err="1" smtClean="0">
                <a:solidFill>
                  <a:schemeClr val="accent6">
                    <a:lumMod val="75000"/>
                  </a:schemeClr>
                </a:solidFill>
              </a:rPr>
              <a:t>to</a:t>
            </a:r>
            <a:r>
              <a:rPr lang="it-IT" dirty="0" smtClean="0">
                <a:solidFill>
                  <a:schemeClr val="accent6">
                    <a:lumMod val="75000"/>
                  </a:schemeClr>
                </a:solidFill>
              </a:rPr>
              <a:t> </a:t>
            </a:r>
            <a:r>
              <a:rPr lang="it-IT" dirty="0" err="1" smtClean="0">
                <a:solidFill>
                  <a:schemeClr val="accent6">
                    <a:lumMod val="75000"/>
                  </a:schemeClr>
                </a:solidFill>
              </a:rPr>
              <a:t>be</a:t>
            </a:r>
            <a:r>
              <a:rPr lang="it-IT" dirty="0" smtClean="0">
                <a:solidFill>
                  <a:schemeClr val="accent6">
                    <a:lumMod val="75000"/>
                  </a:schemeClr>
                </a:solidFill>
              </a:rPr>
              <a:t> </a:t>
            </a:r>
            <a:r>
              <a:rPr lang="it-IT" dirty="0" err="1" smtClean="0">
                <a:solidFill>
                  <a:schemeClr val="accent6">
                    <a:lumMod val="75000"/>
                  </a:schemeClr>
                </a:solidFill>
              </a:rPr>
              <a:t>present</a:t>
            </a:r>
            <a:r>
              <a:rPr lang="it-IT" dirty="0" smtClean="0">
                <a:solidFill>
                  <a:schemeClr val="accent6">
                    <a:lumMod val="75000"/>
                  </a:schemeClr>
                </a:solidFill>
              </a:rPr>
              <a:t>, and </a:t>
            </a:r>
            <a:r>
              <a:rPr lang="it-IT" dirty="0" err="1" smtClean="0">
                <a:solidFill>
                  <a:schemeClr val="accent6">
                    <a:lumMod val="75000"/>
                  </a:schemeClr>
                </a:solidFill>
              </a:rPr>
              <a:t>it</a:t>
            </a:r>
            <a:r>
              <a:rPr lang="it-IT" dirty="0" smtClean="0">
                <a:solidFill>
                  <a:schemeClr val="accent6">
                    <a:lumMod val="75000"/>
                  </a:schemeClr>
                </a:solidFill>
              </a:rPr>
              <a:t> </a:t>
            </a:r>
            <a:r>
              <a:rPr lang="it-IT" dirty="0" err="1" smtClean="0">
                <a:solidFill>
                  <a:schemeClr val="accent6">
                    <a:lumMod val="75000"/>
                  </a:schemeClr>
                </a:solidFill>
              </a:rPr>
              <a:t>complains</a:t>
            </a:r>
            <a:r>
              <a:rPr lang="it-IT" dirty="0" smtClean="0">
                <a:solidFill>
                  <a:schemeClr val="accent6">
                    <a:lumMod val="75000"/>
                  </a:schemeClr>
                </a:solidFill>
              </a:rPr>
              <a:t> </a:t>
            </a:r>
            <a:r>
              <a:rPr lang="it-IT" dirty="0" err="1" smtClean="0">
                <a:solidFill>
                  <a:schemeClr val="accent6">
                    <a:lumMod val="75000"/>
                  </a:schemeClr>
                </a:solidFill>
              </a:rPr>
              <a:t>if</a:t>
            </a:r>
            <a:r>
              <a:rPr lang="it-IT" dirty="0" smtClean="0">
                <a:solidFill>
                  <a:schemeClr val="accent6">
                    <a:lumMod val="75000"/>
                  </a:schemeClr>
                </a:solidFill>
              </a:rPr>
              <a:t> </a:t>
            </a:r>
            <a:r>
              <a:rPr lang="it-IT" dirty="0" err="1" smtClean="0">
                <a:solidFill>
                  <a:schemeClr val="accent6">
                    <a:lumMod val="75000"/>
                  </a:schemeClr>
                </a:solidFill>
              </a:rPr>
              <a:t>they</a:t>
            </a:r>
            <a:r>
              <a:rPr lang="it-IT" dirty="0" smtClean="0">
                <a:solidFill>
                  <a:schemeClr val="accent6">
                    <a:lumMod val="75000"/>
                  </a:schemeClr>
                </a:solidFill>
              </a:rPr>
              <a:t> are </a:t>
            </a:r>
            <a:r>
              <a:rPr lang="it-IT" dirty="0" err="1" smtClean="0">
                <a:solidFill>
                  <a:schemeClr val="accent6">
                    <a:lumMod val="75000"/>
                  </a:schemeClr>
                </a:solidFill>
              </a:rPr>
              <a:t>not</a:t>
            </a:r>
            <a:r>
              <a:rPr lang="it-IT" dirty="0" smtClean="0">
                <a:solidFill>
                  <a:schemeClr val="accent6">
                    <a:lumMod val="75000"/>
                  </a:schemeClr>
                </a:solidFill>
              </a:rPr>
              <a:t> </a:t>
            </a:r>
            <a:r>
              <a:rPr lang="it-IT" dirty="0" err="1" smtClean="0">
                <a:solidFill>
                  <a:schemeClr val="accent6">
                    <a:lumMod val="75000"/>
                  </a:schemeClr>
                </a:solidFill>
              </a:rPr>
              <a:t>there</a:t>
            </a:r>
            <a:r>
              <a:rPr lang="it-IT" dirty="0" smtClean="0">
                <a:solidFill>
                  <a:schemeClr val="accent6">
                    <a:lumMod val="75000"/>
                  </a:schemeClr>
                </a:solidFill>
              </a:rPr>
              <a:t>. Do </a:t>
            </a:r>
            <a:r>
              <a:rPr lang="it-IT" dirty="0" err="1" smtClean="0">
                <a:solidFill>
                  <a:schemeClr val="accent6">
                    <a:lumMod val="75000"/>
                  </a:schemeClr>
                </a:solidFill>
              </a:rPr>
              <a:t>we</a:t>
            </a:r>
            <a:r>
              <a:rPr lang="it-IT" dirty="0" smtClean="0">
                <a:solidFill>
                  <a:schemeClr val="accent6">
                    <a:lumMod val="75000"/>
                  </a:schemeClr>
                </a:solidFill>
              </a:rPr>
              <a:t> </a:t>
            </a:r>
            <a:r>
              <a:rPr lang="it-IT" dirty="0" err="1" smtClean="0">
                <a:solidFill>
                  <a:schemeClr val="accent6">
                    <a:lumMod val="75000"/>
                  </a:schemeClr>
                </a:solidFill>
              </a:rPr>
              <a:t>have</a:t>
            </a:r>
            <a:r>
              <a:rPr lang="it-IT" dirty="0" smtClean="0">
                <a:solidFill>
                  <a:schemeClr val="accent6">
                    <a:lumMod val="75000"/>
                  </a:schemeClr>
                </a:solidFill>
              </a:rPr>
              <a:t> RG? </a:t>
            </a:r>
            <a:r>
              <a:rPr lang="it-IT" dirty="0" err="1" smtClean="0">
                <a:solidFill>
                  <a:schemeClr val="accent6">
                    <a:lumMod val="75000"/>
                  </a:schemeClr>
                </a:solidFill>
              </a:rPr>
              <a:t>Check</a:t>
            </a:r>
            <a:r>
              <a:rPr lang="it-IT" dirty="0" smtClean="0">
                <a:solidFill>
                  <a:schemeClr val="accent6">
                    <a:lumMod val="75000"/>
                  </a:schemeClr>
                </a:solidFill>
              </a:rPr>
              <a:t> the </a:t>
            </a:r>
            <a:r>
              <a:rPr lang="it-IT" dirty="0" err="1" smtClean="0">
                <a:solidFill>
                  <a:schemeClr val="accent6">
                    <a:lumMod val="75000"/>
                  </a:schemeClr>
                </a:solidFill>
              </a:rPr>
              <a:t>header…</a:t>
            </a:r>
            <a:endParaRPr lang="it-IT" dirty="0" smtClean="0">
              <a:solidFill>
                <a:schemeClr val="accent6">
                  <a:lumMod val="75000"/>
                </a:schemeClr>
              </a:solidFill>
            </a:endParaRPr>
          </a:p>
        </p:txBody>
      </p:sp>
    </p:spTree>
    <p:extLst>
      <p:ext uri="{BB962C8B-B14F-4D97-AF65-F5344CB8AC3E}">
        <p14:creationId xmlns:p14="http://schemas.microsoft.com/office/powerpoint/2010/main" val="130021363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8"/>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3"/>
          <p:cNvSpPr txBox="1"/>
          <p:nvPr/>
        </p:nvSpPr>
        <p:spPr>
          <a:xfrm>
            <a:off x="0" y="0"/>
            <a:ext cx="4385111" cy="461665"/>
          </a:xfrm>
          <a:prstGeom prst="rect">
            <a:avLst/>
          </a:prstGeom>
          <a:noFill/>
        </p:spPr>
        <p:txBody>
          <a:bodyPr wrap="none" rtlCol="0">
            <a:spAutoFit/>
          </a:bodyPr>
          <a:lstStyle/>
          <a:p>
            <a:r>
              <a:rPr lang="en-GB" sz="2400" dirty="0" smtClean="0">
                <a:solidFill>
                  <a:schemeClr val="accent6">
                    <a:lumMod val="75000"/>
                  </a:schemeClr>
                </a:solidFill>
              </a:rPr>
              <a:t>BAM refinement – before starting</a:t>
            </a:r>
          </a:p>
        </p:txBody>
      </p:sp>
      <p:sp>
        <p:nvSpPr>
          <p:cNvPr id="7" name="Rectangle 12"/>
          <p:cNvSpPr/>
          <p:nvPr/>
        </p:nvSpPr>
        <p:spPr>
          <a:xfrm>
            <a:off x="1917703" y="6031832"/>
            <a:ext cx="4757200" cy="369332"/>
          </a:xfrm>
          <a:prstGeom prst="rect">
            <a:avLst/>
          </a:prstGeom>
        </p:spPr>
        <p:txBody>
          <a:bodyPr wrap="none">
            <a:spAutoFit/>
          </a:bodyPr>
          <a:lstStyle/>
          <a:p>
            <a:r>
              <a:rPr lang="it-IT" dirty="0" err="1" smtClean="0">
                <a:solidFill>
                  <a:schemeClr val="accent6">
                    <a:lumMod val="75000"/>
                  </a:schemeClr>
                </a:solidFill>
              </a:rPr>
              <a:t>sort</a:t>
            </a:r>
            <a:r>
              <a:rPr lang="it-IT" dirty="0" smtClean="0">
                <a:solidFill>
                  <a:schemeClr val="accent6">
                    <a:lumMod val="75000"/>
                  </a:schemeClr>
                </a:solidFill>
              </a:rPr>
              <a:t> and </a:t>
            </a:r>
            <a:r>
              <a:rPr lang="it-IT" dirty="0" err="1" smtClean="0">
                <a:solidFill>
                  <a:schemeClr val="accent6">
                    <a:lumMod val="75000"/>
                  </a:schemeClr>
                </a:solidFill>
              </a:rPr>
              <a:t>index</a:t>
            </a:r>
            <a:r>
              <a:rPr lang="it-IT" dirty="0" smtClean="0">
                <a:solidFill>
                  <a:schemeClr val="accent6">
                    <a:lumMod val="75000"/>
                  </a:schemeClr>
                </a:solidFill>
              </a:rPr>
              <a:t> the </a:t>
            </a:r>
            <a:r>
              <a:rPr lang="it-IT" dirty="0" err="1" smtClean="0">
                <a:solidFill>
                  <a:schemeClr val="accent6">
                    <a:lumMod val="75000"/>
                  </a:schemeClr>
                </a:solidFill>
              </a:rPr>
              <a:t>library</a:t>
            </a:r>
            <a:r>
              <a:rPr lang="it-IT" dirty="0" smtClean="0">
                <a:solidFill>
                  <a:schemeClr val="accent6">
                    <a:lumMod val="75000"/>
                  </a:schemeClr>
                </a:solidFill>
              </a:rPr>
              <a:t> BAM file </a:t>
            </a:r>
            <a:r>
              <a:rPr lang="it-IT" dirty="0" err="1" smtClean="0">
                <a:solidFill>
                  <a:schemeClr val="accent6">
                    <a:lumMod val="75000"/>
                  </a:schemeClr>
                </a:solidFill>
              </a:rPr>
              <a:t>with</a:t>
            </a:r>
            <a:r>
              <a:rPr lang="it-IT" dirty="0" smtClean="0">
                <a:solidFill>
                  <a:schemeClr val="accent6">
                    <a:lumMod val="75000"/>
                  </a:schemeClr>
                </a:solidFill>
              </a:rPr>
              <a:t> </a:t>
            </a:r>
            <a:r>
              <a:rPr lang="it-IT" dirty="0" err="1" smtClean="0">
                <a:solidFill>
                  <a:schemeClr val="accent6">
                    <a:lumMod val="75000"/>
                  </a:schemeClr>
                </a:solidFill>
              </a:rPr>
              <a:t>samtools</a:t>
            </a:r>
            <a:endParaRPr lang="it-IT" dirty="0">
              <a:solidFill>
                <a:schemeClr val="accent6">
                  <a:lumMod val="75000"/>
                </a:schemeClr>
              </a:solidFill>
            </a:endParaRPr>
          </a:p>
        </p:txBody>
      </p:sp>
      <p:sp>
        <p:nvSpPr>
          <p:cNvPr id="8" name="Rettangolo 7"/>
          <p:cNvSpPr/>
          <p:nvPr/>
        </p:nvSpPr>
        <p:spPr>
          <a:xfrm>
            <a:off x="150126" y="1528054"/>
            <a:ext cx="8679976" cy="1200329"/>
          </a:xfrm>
          <a:prstGeom prst="rect">
            <a:avLst/>
          </a:prstGeom>
        </p:spPr>
        <p:txBody>
          <a:bodyPr wrap="square">
            <a:spAutoFit/>
          </a:bodyPr>
          <a:lstStyle/>
          <a:p>
            <a:r>
              <a:rPr lang="en-GB" dirty="0">
                <a:latin typeface="Courier New" pitchFamily="49" charset="0"/>
                <a:cs typeface="Courier New" pitchFamily="49" charset="0"/>
              </a:rPr>
              <a:t>java -jar /</a:t>
            </a:r>
            <a:r>
              <a:rPr lang="en-GB" dirty="0" err="1">
                <a:latin typeface="Courier New" pitchFamily="49" charset="0"/>
                <a:cs typeface="Courier New" pitchFamily="49" charset="0"/>
              </a:rPr>
              <a:t>cineca</a:t>
            </a:r>
            <a:r>
              <a:rPr lang="en-GB" dirty="0">
                <a:latin typeface="Courier New" pitchFamily="49" charset="0"/>
                <a:cs typeface="Courier New" pitchFamily="49" charset="0"/>
              </a:rPr>
              <a:t>/prod/applications/</a:t>
            </a:r>
            <a:r>
              <a:rPr lang="en-GB" dirty="0" err="1">
                <a:latin typeface="Courier New" pitchFamily="49" charset="0"/>
                <a:cs typeface="Courier New" pitchFamily="49" charset="0"/>
              </a:rPr>
              <a:t>picard</a:t>
            </a:r>
            <a:r>
              <a:rPr lang="en-GB" dirty="0">
                <a:latin typeface="Courier New" pitchFamily="49" charset="0"/>
                <a:cs typeface="Courier New" pitchFamily="49" charset="0"/>
              </a:rPr>
              <a:t>/1.119/binary/bin/AddOrReplaceReadGroups.jar INPUT=</a:t>
            </a:r>
            <a:r>
              <a:rPr lang="en-GB" dirty="0" err="1">
                <a:latin typeface="Courier New" pitchFamily="49" charset="0"/>
                <a:cs typeface="Courier New" pitchFamily="49" charset="0"/>
              </a:rPr>
              <a:t>library.bam</a:t>
            </a:r>
            <a:r>
              <a:rPr lang="en-GB" dirty="0">
                <a:latin typeface="Courier New" pitchFamily="49" charset="0"/>
                <a:cs typeface="Courier New" pitchFamily="49" charset="0"/>
              </a:rPr>
              <a:t> OUTPUT=</a:t>
            </a:r>
            <a:r>
              <a:rPr lang="en-GB" dirty="0" err="1">
                <a:latin typeface="Courier New" pitchFamily="49" charset="0"/>
                <a:cs typeface="Courier New" pitchFamily="49" charset="0"/>
              </a:rPr>
              <a:t>library_RG.bam</a:t>
            </a:r>
            <a:r>
              <a:rPr lang="en-GB" dirty="0">
                <a:latin typeface="Courier New" pitchFamily="49" charset="0"/>
                <a:cs typeface="Courier New" pitchFamily="49" charset="0"/>
              </a:rPr>
              <a:t> RGID=1 RGLB=library RGPL=Illumina RGPU=lane1_2 RGSM=yeast</a:t>
            </a:r>
            <a:endParaRPr lang="it-IT" dirty="0" smtClean="0">
              <a:latin typeface="Courier New" pitchFamily="49" charset="0"/>
              <a:cs typeface="Courier New" pitchFamily="49" charset="0"/>
            </a:endParaRPr>
          </a:p>
        </p:txBody>
      </p:sp>
      <p:sp>
        <p:nvSpPr>
          <p:cNvPr id="10" name="Rettangolo 9"/>
          <p:cNvSpPr/>
          <p:nvPr/>
        </p:nvSpPr>
        <p:spPr>
          <a:xfrm>
            <a:off x="263855" y="786884"/>
            <a:ext cx="8064896" cy="646331"/>
          </a:xfrm>
          <a:prstGeom prst="rect">
            <a:avLst/>
          </a:prstGeom>
        </p:spPr>
        <p:txBody>
          <a:bodyPr wrap="square">
            <a:spAutoFit/>
          </a:bodyPr>
          <a:lstStyle/>
          <a:p>
            <a:r>
              <a:rPr lang="it-IT" dirty="0" smtClean="0">
                <a:solidFill>
                  <a:schemeClr val="accent6">
                    <a:lumMod val="75000"/>
                  </a:schemeClr>
                </a:solidFill>
              </a:rPr>
              <a:t>In this case we need to add a read group for the library with picard</a:t>
            </a:r>
          </a:p>
          <a:p>
            <a:r>
              <a:rPr lang="it-IT" dirty="0" smtClean="0">
                <a:solidFill>
                  <a:schemeClr val="accent6">
                    <a:lumMod val="75000"/>
                  </a:schemeClr>
                </a:solidFill>
              </a:rPr>
              <a:t>(please keep in mind that there is a way to do this during the alignment with bwa!)</a:t>
            </a:r>
          </a:p>
        </p:txBody>
      </p:sp>
      <p:grpSp>
        <p:nvGrpSpPr>
          <p:cNvPr id="3" name="Group 2"/>
          <p:cNvGrpSpPr/>
          <p:nvPr/>
        </p:nvGrpSpPr>
        <p:grpSpPr>
          <a:xfrm>
            <a:off x="2316303" y="3055549"/>
            <a:ext cx="3960000" cy="2578207"/>
            <a:chOff x="425111" y="2294137"/>
            <a:chExt cx="3960000" cy="2578207"/>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948" t="14597" r="61720" b="75679"/>
            <a:stretch/>
          </p:blipFill>
          <p:spPr bwMode="auto">
            <a:xfrm>
              <a:off x="425111" y="2294137"/>
              <a:ext cx="3960000" cy="8478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948" t="44042" r="61720" b="48267"/>
            <a:stretch/>
          </p:blipFill>
          <p:spPr bwMode="auto">
            <a:xfrm>
              <a:off x="425111" y="4201751"/>
              <a:ext cx="3960000" cy="6705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948" t="31907" r="61720" b="55958"/>
            <a:stretch/>
          </p:blipFill>
          <p:spPr bwMode="auto">
            <a:xfrm>
              <a:off x="425111" y="3143620"/>
              <a:ext cx="3960000" cy="10581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Tree>
    <p:extLst>
      <p:ext uri="{BB962C8B-B14F-4D97-AF65-F5344CB8AC3E}">
        <p14:creationId xmlns:p14="http://schemas.microsoft.com/office/powerpoint/2010/main" val="130021363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4"/>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3"/>
          <p:cNvSpPr txBox="1"/>
          <p:nvPr/>
        </p:nvSpPr>
        <p:spPr>
          <a:xfrm>
            <a:off x="0" y="0"/>
            <a:ext cx="6056786" cy="461665"/>
          </a:xfrm>
          <a:prstGeom prst="rect">
            <a:avLst/>
          </a:prstGeom>
          <a:noFill/>
        </p:spPr>
        <p:txBody>
          <a:bodyPr wrap="none" rtlCol="0">
            <a:spAutoFit/>
          </a:bodyPr>
          <a:lstStyle/>
          <a:p>
            <a:r>
              <a:rPr lang="en-GB" sz="2400" dirty="0" smtClean="0">
                <a:solidFill>
                  <a:schemeClr val="accent6">
                    <a:lumMod val="75000"/>
                  </a:schemeClr>
                </a:solidFill>
              </a:rPr>
              <a:t>BAM refinement – local realignment with GATK</a:t>
            </a:r>
          </a:p>
        </p:txBody>
      </p:sp>
      <p:sp>
        <p:nvSpPr>
          <p:cNvPr id="3" name="TextBox 2"/>
          <p:cNvSpPr txBox="1"/>
          <p:nvPr/>
        </p:nvSpPr>
        <p:spPr>
          <a:xfrm>
            <a:off x="179512" y="1412776"/>
            <a:ext cx="8841658" cy="4801314"/>
          </a:xfrm>
          <a:prstGeom prst="rect">
            <a:avLst/>
          </a:prstGeom>
          <a:noFill/>
        </p:spPr>
        <p:txBody>
          <a:bodyPr wrap="square" rtlCol="0">
            <a:spAutoFit/>
          </a:bodyPr>
          <a:lstStyle/>
          <a:p>
            <a:pPr marL="342900" indent="-342900"/>
            <a:r>
              <a:rPr lang="it-IT" dirty="0" smtClean="0"/>
              <a:t>1. </a:t>
            </a:r>
            <a:r>
              <a:rPr lang="it-IT" dirty="0" err="1" smtClean="0"/>
              <a:t>RealignerTargetCreator</a:t>
            </a:r>
            <a:r>
              <a:rPr lang="it-IT" dirty="0" smtClean="0"/>
              <a:t>: </a:t>
            </a:r>
          </a:p>
          <a:p>
            <a:pPr marL="342900" indent="-342900">
              <a:buAutoNum type="arabicPeriod"/>
            </a:pPr>
            <a:endParaRPr lang="it-IT" dirty="0" smtClean="0"/>
          </a:p>
          <a:p>
            <a:r>
              <a:rPr lang="en-GB" dirty="0">
                <a:latin typeface="Courier" pitchFamily="49" charset="0"/>
              </a:rPr>
              <a:t>java -jar /</a:t>
            </a:r>
            <a:r>
              <a:rPr lang="en-GB" dirty="0" err="1">
                <a:latin typeface="Courier" pitchFamily="49" charset="0"/>
              </a:rPr>
              <a:t>cineca</a:t>
            </a:r>
            <a:r>
              <a:rPr lang="en-GB" dirty="0">
                <a:latin typeface="Courier" pitchFamily="49" charset="0"/>
              </a:rPr>
              <a:t>/prod/applications/</a:t>
            </a:r>
            <a:r>
              <a:rPr lang="en-GB" dirty="0" err="1">
                <a:latin typeface="Courier" pitchFamily="49" charset="0"/>
              </a:rPr>
              <a:t>gatk</a:t>
            </a:r>
            <a:r>
              <a:rPr lang="en-GB" dirty="0">
                <a:latin typeface="Courier" pitchFamily="49" charset="0"/>
              </a:rPr>
              <a:t>/3.3.0/</a:t>
            </a:r>
            <a:r>
              <a:rPr lang="en-GB" dirty="0" err="1">
                <a:latin typeface="Courier" pitchFamily="49" charset="0"/>
              </a:rPr>
              <a:t>jre</a:t>
            </a:r>
            <a:r>
              <a:rPr lang="en-GB" dirty="0">
                <a:latin typeface="Courier" pitchFamily="49" charset="0"/>
              </a:rPr>
              <a:t>--1.7.0_72/GenomeAnalysisTK.jar -I </a:t>
            </a:r>
            <a:r>
              <a:rPr lang="en-GB" dirty="0" err="1">
                <a:latin typeface="Courier" pitchFamily="49" charset="0"/>
              </a:rPr>
              <a:t>library_RG_sorted.bam</a:t>
            </a:r>
            <a:r>
              <a:rPr lang="en-GB" dirty="0">
                <a:latin typeface="Courier" pitchFamily="49" charset="0"/>
              </a:rPr>
              <a:t> </a:t>
            </a:r>
            <a:endParaRPr lang="en-GB" dirty="0" smtClean="0">
              <a:latin typeface="Courier" pitchFamily="49" charset="0"/>
            </a:endParaRPr>
          </a:p>
          <a:p>
            <a:r>
              <a:rPr lang="en-GB" dirty="0" smtClean="0">
                <a:latin typeface="Courier" pitchFamily="49" charset="0"/>
              </a:rPr>
              <a:t>-</a:t>
            </a:r>
            <a:r>
              <a:rPr lang="en-GB" dirty="0">
                <a:latin typeface="Courier" pitchFamily="49" charset="0"/>
              </a:rPr>
              <a:t>R Saccharomyces_cerevisiae.EF4.68.dna.toplevel.fa </a:t>
            </a:r>
            <a:endParaRPr lang="en-GB" dirty="0" smtClean="0">
              <a:latin typeface="Courier" pitchFamily="49" charset="0"/>
            </a:endParaRPr>
          </a:p>
          <a:p>
            <a:r>
              <a:rPr lang="en-GB" dirty="0" smtClean="0">
                <a:latin typeface="Courier" pitchFamily="49" charset="0"/>
              </a:rPr>
              <a:t>-</a:t>
            </a:r>
            <a:r>
              <a:rPr lang="en-GB" dirty="0">
                <a:latin typeface="Courier" pitchFamily="49" charset="0"/>
              </a:rPr>
              <a:t>T </a:t>
            </a:r>
            <a:r>
              <a:rPr lang="en-GB" dirty="0" err="1">
                <a:latin typeface="Courier" pitchFamily="49" charset="0"/>
              </a:rPr>
              <a:t>RealignerTargetCreator</a:t>
            </a:r>
            <a:r>
              <a:rPr lang="en-GB" dirty="0">
                <a:latin typeface="Courier" pitchFamily="49" charset="0"/>
              </a:rPr>
              <a:t> </a:t>
            </a:r>
            <a:endParaRPr lang="en-GB" dirty="0" smtClean="0">
              <a:latin typeface="Courier" pitchFamily="49" charset="0"/>
            </a:endParaRPr>
          </a:p>
          <a:p>
            <a:r>
              <a:rPr lang="en-GB" dirty="0" smtClean="0">
                <a:latin typeface="Courier" pitchFamily="49" charset="0"/>
              </a:rPr>
              <a:t>-</a:t>
            </a:r>
            <a:r>
              <a:rPr lang="en-GB" dirty="0">
                <a:latin typeface="Courier" pitchFamily="49" charset="0"/>
              </a:rPr>
              <a:t>o </a:t>
            </a:r>
            <a:r>
              <a:rPr lang="en-GB" dirty="0" err="1">
                <a:latin typeface="Courier" pitchFamily="49" charset="0"/>
              </a:rPr>
              <a:t>library_targets.intervals</a:t>
            </a:r>
            <a:r>
              <a:rPr lang="en-GB" dirty="0">
                <a:latin typeface="Courier" pitchFamily="49" charset="0"/>
              </a:rPr>
              <a:t>	</a:t>
            </a:r>
            <a:endParaRPr lang="it-IT" dirty="0" smtClean="0"/>
          </a:p>
          <a:p>
            <a:pPr marL="342900" indent="-342900"/>
            <a:endParaRPr lang="it-IT" dirty="0" smtClean="0"/>
          </a:p>
          <a:p>
            <a:r>
              <a:rPr lang="it-IT" dirty="0" smtClean="0"/>
              <a:t>2. </a:t>
            </a:r>
            <a:r>
              <a:rPr lang="it-IT" dirty="0" err="1" smtClean="0"/>
              <a:t>IndelRealigner</a:t>
            </a:r>
            <a:r>
              <a:rPr lang="it-IT" dirty="0" smtClean="0"/>
              <a:t>:</a:t>
            </a:r>
          </a:p>
          <a:p>
            <a:endParaRPr lang="it-IT" dirty="0" smtClean="0"/>
          </a:p>
          <a:p>
            <a:r>
              <a:rPr lang="en-GB" dirty="0">
                <a:latin typeface="Courier" pitchFamily="49" charset="0"/>
              </a:rPr>
              <a:t>java -jar /</a:t>
            </a:r>
            <a:r>
              <a:rPr lang="en-GB" dirty="0" err="1">
                <a:latin typeface="Courier" pitchFamily="49" charset="0"/>
              </a:rPr>
              <a:t>cineca</a:t>
            </a:r>
            <a:r>
              <a:rPr lang="en-GB" dirty="0">
                <a:latin typeface="Courier" pitchFamily="49" charset="0"/>
              </a:rPr>
              <a:t>/prod/applications/</a:t>
            </a:r>
            <a:r>
              <a:rPr lang="en-GB" dirty="0" err="1">
                <a:latin typeface="Courier" pitchFamily="49" charset="0"/>
              </a:rPr>
              <a:t>gatk</a:t>
            </a:r>
            <a:r>
              <a:rPr lang="en-GB" dirty="0">
                <a:latin typeface="Courier" pitchFamily="49" charset="0"/>
              </a:rPr>
              <a:t>/3.3.0/</a:t>
            </a:r>
            <a:r>
              <a:rPr lang="en-GB" dirty="0" err="1">
                <a:latin typeface="Courier" pitchFamily="49" charset="0"/>
              </a:rPr>
              <a:t>jre</a:t>
            </a:r>
            <a:r>
              <a:rPr lang="en-GB" dirty="0">
                <a:latin typeface="Courier" pitchFamily="49" charset="0"/>
              </a:rPr>
              <a:t>--1.7.0_72/GenomeAnalysisTK.jar -I </a:t>
            </a:r>
            <a:r>
              <a:rPr lang="en-GB" dirty="0" err="1">
                <a:latin typeface="Courier" pitchFamily="49" charset="0"/>
              </a:rPr>
              <a:t>library_RG_sorted.bam</a:t>
            </a:r>
            <a:r>
              <a:rPr lang="en-GB" dirty="0">
                <a:latin typeface="Courier" pitchFamily="49" charset="0"/>
              </a:rPr>
              <a:t> </a:t>
            </a:r>
            <a:endParaRPr lang="en-GB" dirty="0" smtClean="0">
              <a:latin typeface="Courier" pitchFamily="49" charset="0"/>
            </a:endParaRPr>
          </a:p>
          <a:p>
            <a:r>
              <a:rPr lang="en-GB" dirty="0" smtClean="0">
                <a:latin typeface="Courier" pitchFamily="49" charset="0"/>
              </a:rPr>
              <a:t>-</a:t>
            </a:r>
            <a:r>
              <a:rPr lang="en-GB" dirty="0">
                <a:latin typeface="Courier" pitchFamily="49" charset="0"/>
              </a:rPr>
              <a:t>R Saccharomyces_cerevisiae.EF4.68.dna.toplevel.fa </a:t>
            </a:r>
            <a:endParaRPr lang="en-GB" dirty="0" smtClean="0">
              <a:latin typeface="Courier" pitchFamily="49" charset="0"/>
            </a:endParaRPr>
          </a:p>
          <a:p>
            <a:r>
              <a:rPr lang="en-GB" dirty="0" smtClean="0">
                <a:latin typeface="Courier" pitchFamily="49" charset="0"/>
              </a:rPr>
              <a:t>-</a:t>
            </a:r>
            <a:r>
              <a:rPr lang="en-GB" dirty="0">
                <a:latin typeface="Courier" pitchFamily="49" charset="0"/>
              </a:rPr>
              <a:t>T </a:t>
            </a:r>
            <a:r>
              <a:rPr lang="en-GB" dirty="0" err="1">
                <a:latin typeface="Courier" pitchFamily="49" charset="0"/>
              </a:rPr>
              <a:t>IndelRealigner</a:t>
            </a:r>
            <a:r>
              <a:rPr lang="en-GB" dirty="0">
                <a:latin typeface="Courier" pitchFamily="49" charset="0"/>
              </a:rPr>
              <a:t> </a:t>
            </a:r>
            <a:endParaRPr lang="en-GB" dirty="0" smtClean="0">
              <a:latin typeface="Courier" pitchFamily="49" charset="0"/>
            </a:endParaRPr>
          </a:p>
          <a:p>
            <a:r>
              <a:rPr lang="en-GB" dirty="0" smtClean="0">
                <a:latin typeface="Courier" pitchFamily="49" charset="0"/>
              </a:rPr>
              <a:t>-</a:t>
            </a:r>
            <a:r>
              <a:rPr lang="en-GB" dirty="0" err="1">
                <a:latin typeface="Courier" pitchFamily="49" charset="0"/>
              </a:rPr>
              <a:t>targetIntervals</a:t>
            </a:r>
            <a:r>
              <a:rPr lang="en-GB" dirty="0">
                <a:latin typeface="Courier" pitchFamily="49" charset="0"/>
              </a:rPr>
              <a:t> </a:t>
            </a:r>
            <a:r>
              <a:rPr lang="en-GB" dirty="0" err="1">
                <a:latin typeface="Courier" pitchFamily="49" charset="0"/>
              </a:rPr>
              <a:t>library_targets.intervals</a:t>
            </a:r>
            <a:r>
              <a:rPr lang="en-GB" dirty="0">
                <a:latin typeface="Courier" pitchFamily="49" charset="0"/>
              </a:rPr>
              <a:t> </a:t>
            </a:r>
            <a:endParaRPr lang="en-GB" dirty="0" smtClean="0">
              <a:latin typeface="Courier" pitchFamily="49" charset="0"/>
            </a:endParaRPr>
          </a:p>
          <a:p>
            <a:r>
              <a:rPr lang="en-GB" dirty="0" smtClean="0">
                <a:latin typeface="Courier" pitchFamily="49" charset="0"/>
              </a:rPr>
              <a:t>-</a:t>
            </a:r>
            <a:r>
              <a:rPr lang="en-GB" dirty="0">
                <a:latin typeface="Courier" pitchFamily="49" charset="0"/>
              </a:rPr>
              <a:t>o </a:t>
            </a:r>
            <a:r>
              <a:rPr lang="en-GB" dirty="0" err="1">
                <a:latin typeface="Courier" pitchFamily="49" charset="0"/>
              </a:rPr>
              <a:t>library_RG_sorted_lr.bam</a:t>
            </a:r>
            <a:r>
              <a:rPr lang="en-GB" dirty="0">
                <a:latin typeface="Courier" pitchFamily="49" charset="0"/>
              </a:rPr>
              <a:t> </a:t>
            </a:r>
            <a:r>
              <a:rPr lang="en-GB" dirty="0" smtClean="0"/>
              <a:t> </a:t>
            </a:r>
          </a:p>
          <a:p>
            <a:endParaRPr lang="en-GB" dirty="0" smtClean="0"/>
          </a:p>
        </p:txBody>
      </p:sp>
      <p:sp>
        <p:nvSpPr>
          <p:cNvPr id="4" name="Rettangolo 3"/>
          <p:cNvSpPr/>
          <p:nvPr/>
        </p:nvSpPr>
        <p:spPr>
          <a:xfrm>
            <a:off x="179512" y="870941"/>
            <a:ext cx="4458272" cy="369332"/>
          </a:xfrm>
          <a:prstGeom prst="rect">
            <a:avLst/>
          </a:prstGeom>
        </p:spPr>
        <p:txBody>
          <a:bodyPr wrap="none">
            <a:spAutoFit/>
          </a:bodyPr>
          <a:lstStyle/>
          <a:p>
            <a:r>
              <a:rPr lang="en-GB" dirty="0">
                <a:latin typeface="Courier" pitchFamily="49" charset="0"/>
              </a:rPr>
              <a:t>module load </a:t>
            </a:r>
            <a:r>
              <a:rPr lang="en-GB" dirty="0" err="1">
                <a:latin typeface="Courier" pitchFamily="49" charset="0"/>
              </a:rPr>
              <a:t>autoload</a:t>
            </a:r>
            <a:r>
              <a:rPr lang="en-GB" dirty="0">
                <a:latin typeface="Courier" pitchFamily="49" charset="0"/>
              </a:rPr>
              <a:t> </a:t>
            </a:r>
            <a:r>
              <a:rPr lang="en-GB" dirty="0" err="1">
                <a:latin typeface="Courier" pitchFamily="49" charset="0"/>
              </a:rPr>
              <a:t>gatk</a:t>
            </a:r>
            <a:r>
              <a:rPr lang="en-GB" dirty="0">
                <a:latin typeface="Courier" pitchFamily="49" charset="0"/>
              </a:rPr>
              <a:t>/3.3.0</a:t>
            </a:r>
            <a:endParaRPr lang="en-GB" dirty="0" smtClean="0">
              <a:latin typeface="Courier" pitchFamily="49" charset="0"/>
            </a:endParaRPr>
          </a:p>
        </p:txBody>
      </p:sp>
    </p:spTree>
    <p:extLst>
      <p:ext uri="{BB962C8B-B14F-4D97-AF65-F5344CB8AC3E}">
        <p14:creationId xmlns:p14="http://schemas.microsoft.com/office/powerpoint/2010/main" val="35340224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Rectangle 5"/>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3"/>
          <p:cNvSpPr txBox="1"/>
          <p:nvPr/>
        </p:nvSpPr>
        <p:spPr>
          <a:xfrm>
            <a:off x="0" y="0"/>
            <a:ext cx="5699445" cy="461665"/>
          </a:xfrm>
          <a:prstGeom prst="rect">
            <a:avLst/>
          </a:prstGeom>
          <a:noFill/>
        </p:spPr>
        <p:txBody>
          <a:bodyPr wrap="none" rtlCol="0">
            <a:spAutoFit/>
          </a:bodyPr>
          <a:lstStyle/>
          <a:p>
            <a:r>
              <a:rPr lang="en-GB" sz="2400" dirty="0" smtClean="0">
                <a:solidFill>
                  <a:schemeClr val="accent5">
                    <a:lumMod val="75000"/>
                  </a:schemeClr>
                </a:solidFill>
              </a:rPr>
              <a:t>BAM refinement – base quality recalibration</a:t>
            </a:r>
          </a:p>
        </p:txBody>
      </p:sp>
      <p:sp>
        <p:nvSpPr>
          <p:cNvPr id="5" name="TextBox 2"/>
          <p:cNvSpPr txBox="1"/>
          <p:nvPr/>
        </p:nvSpPr>
        <p:spPr>
          <a:xfrm>
            <a:off x="107504" y="571500"/>
            <a:ext cx="8856984" cy="4524315"/>
          </a:xfrm>
          <a:prstGeom prst="rect">
            <a:avLst/>
          </a:prstGeom>
          <a:noFill/>
        </p:spPr>
        <p:txBody>
          <a:bodyPr wrap="square" rtlCol="0">
            <a:spAutoFit/>
          </a:bodyPr>
          <a:lstStyle/>
          <a:p>
            <a:r>
              <a:rPr lang="it-IT" dirty="0" smtClean="0"/>
              <a:t>Each base call has an associated base call quality (phred-scale).</a:t>
            </a:r>
          </a:p>
          <a:p>
            <a:r>
              <a:rPr lang="it-IT" dirty="0" smtClean="0"/>
              <a:t>Rule of thumb: anything less than Q20 is not useful data.</a:t>
            </a:r>
          </a:p>
          <a:p>
            <a:endParaRPr lang="it-IT" dirty="0" smtClean="0"/>
          </a:p>
          <a:p>
            <a:endParaRPr lang="it-IT" dirty="0"/>
          </a:p>
          <a:p>
            <a:r>
              <a:rPr lang="it-IT" dirty="0" smtClean="0"/>
              <a:t>The quality of a call depends on multiple factors (e.g. position in the read, sequence context). In addition, the alignment can provide useful information. Mismatches to the reference are considered errors (unless they are described polymoprhisms).</a:t>
            </a:r>
          </a:p>
          <a:p>
            <a:endParaRPr lang="it-IT" dirty="0" smtClean="0"/>
          </a:p>
          <a:p>
            <a:r>
              <a:rPr lang="it-IT" dirty="0" smtClean="0"/>
              <a:t>It supports several platforms: </a:t>
            </a:r>
            <a:r>
              <a:rPr lang="en-GB" dirty="0" err="1"/>
              <a:t>Illumina</a:t>
            </a:r>
            <a:r>
              <a:rPr lang="en-GB" dirty="0"/>
              <a:t>, </a:t>
            </a:r>
            <a:r>
              <a:rPr lang="en-GB" dirty="0" err="1"/>
              <a:t>SOLiD</a:t>
            </a:r>
            <a:r>
              <a:rPr lang="en-GB" dirty="0"/>
              <a:t>, 454, Complete Genomics, Pacific </a:t>
            </a:r>
            <a:r>
              <a:rPr lang="en-GB" dirty="0" smtClean="0"/>
              <a:t>Biosciences (stated on the website) and </a:t>
            </a:r>
            <a:r>
              <a:rPr lang="en-GB" dirty="0" err="1" smtClean="0"/>
              <a:t>IonTorrent</a:t>
            </a:r>
            <a:r>
              <a:rPr lang="en-GB" dirty="0" smtClean="0"/>
              <a:t> (stated in the GATK forum).</a:t>
            </a:r>
            <a:endParaRPr lang="it-IT" dirty="0" smtClean="0"/>
          </a:p>
          <a:p>
            <a:endParaRPr lang="it-IT" dirty="0"/>
          </a:p>
          <a:p>
            <a:r>
              <a:rPr lang="it-IT" dirty="0" smtClean="0"/>
              <a:t>It combines all the available information to re-evaluate the probability of a wrong call at each position in each read.</a:t>
            </a:r>
          </a:p>
          <a:p>
            <a:endParaRPr lang="it-IT" dirty="0" smtClean="0"/>
          </a:p>
          <a:p>
            <a:endParaRPr lang="it-IT" dirty="0"/>
          </a:p>
          <a:p>
            <a:r>
              <a:rPr lang="it-IT" dirty="0" smtClean="0"/>
              <a:t>It requires a catalogue of variable sites!</a:t>
            </a:r>
          </a:p>
        </p:txBody>
      </p:sp>
      <p:sp>
        <p:nvSpPr>
          <p:cNvPr id="3" name="Rectangle 2"/>
          <p:cNvSpPr/>
          <p:nvPr/>
        </p:nvSpPr>
        <p:spPr>
          <a:xfrm>
            <a:off x="1187625" y="5329080"/>
            <a:ext cx="6984776" cy="1200329"/>
          </a:xfrm>
          <a:prstGeom prst="rect">
            <a:avLst/>
          </a:prstGeom>
        </p:spPr>
        <p:txBody>
          <a:bodyPr wrap="square">
            <a:spAutoFit/>
          </a:bodyPr>
          <a:lstStyle/>
          <a:p>
            <a:r>
              <a:rPr lang="it-IT" dirty="0" smtClean="0"/>
              <a:t>We will not run it but you can find how to do it at </a:t>
            </a:r>
          </a:p>
          <a:p>
            <a:r>
              <a:rPr lang="it-IT" dirty="0">
                <a:hlinkClick r:id="rId2"/>
              </a:rPr>
              <a:t>http://</a:t>
            </a:r>
            <a:r>
              <a:rPr lang="it-IT" dirty="0" smtClean="0">
                <a:hlinkClick r:id="rId2"/>
              </a:rPr>
              <a:t>www.broadinstitute.org/gatk/gatkdocs/org_broadinstitute_sting_gatk_walkers_bqsr_BaseRecalibrator.html</a:t>
            </a:r>
            <a:endParaRPr lang="it-IT" dirty="0" smtClean="0"/>
          </a:p>
          <a:p>
            <a:endParaRPr lang="it-IT" dirty="0"/>
          </a:p>
        </p:txBody>
      </p:sp>
    </p:spTree>
    <p:extLst>
      <p:ext uri="{BB962C8B-B14F-4D97-AF65-F5344CB8AC3E}">
        <p14:creationId xmlns:p14="http://schemas.microsoft.com/office/powerpoint/2010/main" val="11489551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3" name="Rectangle 62"/>
          <p:cNvSpPr/>
          <p:nvPr/>
        </p:nvSpPr>
        <p:spPr>
          <a:xfrm>
            <a:off x="352425" y="826554"/>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nvGrpSpPr>
          <p:cNvPr id="114" name="Gruppo 113"/>
          <p:cNvGrpSpPr/>
          <p:nvPr/>
        </p:nvGrpSpPr>
        <p:grpSpPr>
          <a:xfrm>
            <a:off x="3361885" y="121000"/>
            <a:ext cx="2376264" cy="432048"/>
            <a:chOff x="179512" y="75982"/>
            <a:chExt cx="2376264" cy="432048"/>
          </a:xfrm>
        </p:grpSpPr>
        <p:sp>
          <p:nvSpPr>
            <p:cNvPr id="4" name="Rounded Rectangle 3"/>
            <p:cNvSpPr/>
            <p:nvPr/>
          </p:nvSpPr>
          <p:spPr>
            <a:xfrm>
              <a:off x="179512" y="75982"/>
              <a:ext cx="2376264"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p:cNvSpPr txBox="1"/>
            <p:nvPr/>
          </p:nvSpPr>
          <p:spPr>
            <a:xfrm>
              <a:off x="452878" y="107340"/>
              <a:ext cx="1809085" cy="369332"/>
            </a:xfrm>
            <a:prstGeom prst="rect">
              <a:avLst/>
            </a:prstGeom>
            <a:noFill/>
          </p:spPr>
          <p:txBody>
            <a:bodyPr wrap="none" rtlCol="0">
              <a:spAutoFit/>
            </a:bodyPr>
            <a:lstStyle/>
            <a:p>
              <a:r>
                <a:rPr lang="en-GB" dirty="0" smtClean="0"/>
                <a:t>raw </a:t>
              </a:r>
              <a:r>
                <a:rPr lang="en-GB" dirty="0"/>
                <a:t>reads </a:t>
              </a:r>
              <a:r>
                <a:rPr lang="en-GB" dirty="0" smtClean="0"/>
                <a:t>(.</a:t>
              </a:r>
              <a:r>
                <a:rPr lang="en-GB" dirty="0" err="1" smtClean="0"/>
                <a:t>fastq</a:t>
              </a:r>
              <a:r>
                <a:rPr lang="en-GB" dirty="0" smtClean="0"/>
                <a:t>)</a:t>
              </a:r>
            </a:p>
          </p:txBody>
        </p:sp>
      </p:grpSp>
      <p:grpSp>
        <p:nvGrpSpPr>
          <p:cNvPr id="115" name="Gruppo 114"/>
          <p:cNvGrpSpPr/>
          <p:nvPr/>
        </p:nvGrpSpPr>
        <p:grpSpPr>
          <a:xfrm>
            <a:off x="2780590" y="717144"/>
            <a:ext cx="3538854" cy="1450289"/>
            <a:chOff x="2657434" y="132479"/>
            <a:chExt cx="3538854" cy="1450289"/>
          </a:xfrm>
        </p:grpSpPr>
        <p:sp>
          <p:nvSpPr>
            <p:cNvPr id="6" name="Rounded Rectangle 5"/>
            <p:cNvSpPr/>
            <p:nvPr/>
          </p:nvSpPr>
          <p:spPr>
            <a:xfrm>
              <a:off x="2671386" y="132479"/>
              <a:ext cx="3474582" cy="1450289"/>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p:cNvSpPr txBox="1"/>
            <p:nvPr/>
          </p:nvSpPr>
          <p:spPr>
            <a:xfrm>
              <a:off x="2657434" y="261530"/>
              <a:ext cx="3538854" cy="369332"/>
            </a:xfrm>
            <a:prstGeom prst="rect">
              <a:avLst/>
            </a:prstGeom>
            <a:noFill/>
          </p:spPr>
          <p:txBody>
            <a:bodyPr wrap="none" rtlCol="0">
              <a:spAutoFit/>
            </a:bodyPr>
            <a:lstStyle/>
            <a:p>
              <a:r>
                <a:rPr lang="en-GB" dirty="0" smtClean="0">
                  <a:solidFill>
                    <a:schemeClr val="accent5">
                      <a:lumMod val="75000"/>
                    </a:schemeClr>
                  </a:solidFill>
                </a:rPr>
                <a:t>1. alignment to a reference genome</a:t>
              </a:r>
            </a:p>
          </p:txBody>
        </p:sp>
        <p:sp>
          <p:nvSpPr>
            <p:cNvPr id="8" name="TextBox 7"/>
            <p:cNvSpPr txBox="1"/>
            <p:nvPr/>
          </p:nvSpPr>
          <p:spPr>
            <a:xfrm>
              <a:off x="2848780" y="571162"/>
              <a:ext cx="1392882" cy="523220"/>
            </a:xfrm>
            <a:prstGeom prst="rect">
              <a:avLst/>
            </a:prstGeom>
            <a:noFill/>
          </p:spPr>
          <p:txBody>
            <a:bodyPr wrap="none" rtlCol="0">
              <a:spAutoFit/>
            </a:bodyPr>
            <a:lstStyle/>
            <a:p>
              <a:pPr algn="ctr"/>
              <a:r>
                <a:rPr lang="en-GB" sz="1400" dirty="0" smtClean="0"/>
                <a:t>close reference?</a:t>
              </a:r>
            </a:p>
            <a:p>
              <a:pPr algn="ctr"/>
              <a:r>
                <a:rPr lang="en-GB" sz="1400" dirty="0" smtClean="0"/>
                <a:t>time limited?</a:t>
              </a:r>
            </a:p>
          </p:txBody>
        </p:sp>
        <p:sp>
          <p:nvSpPr>
            <p:cNvPr id="9" name="TextBox 8"/>
            <p:cNvSpPr txBox="1"/>
            <p:nvPr/>
          </p:nvSpPr>
          <p:spPr>
            <a:xfrm>
              <a:off x="3332305" y="1182380"/>
              <a:ext cx="491160" cy="307777"/>
            </a:xfrm>
            <a:prstGeom prst="rect">
              <a:avLst/>
            </a:prstGeom>
            <a:noFill/>
          </p:spPr>
          <p:txBody>
            <a:bodyPr wrap="none" rtlCol="0">
              <a:spAutoFit/>
            </a:bodyPr>
            <a:lstStyle/>
            <a:p>
              <a:pPr algn="ctr"/>
              <a:r>
                <a:rPr lang="en-GB" sz="1400" dirty="0" smtClean="0">
                  <a:solidFill>
                    <a:schemeClr val="accent6">
                      <a:lumMod val="75000"/>
                    </a:schemeClr>
                  </a:solidFill>
                </a:rPr>
                <a:t>bwa</a:t>
              </a:r>
            </a:p>
          </p:txBody>
        </p:sp>
        <p:sp>
          <p:nvSpPr>
            <p:cNvPr id="10" name="TextBox 9"/>
            <p:cNvSpPr txBox="1"/>
            <p:nvPr/>
          </p:nvSpPr>
          <p:spPr>
            <a:xfrm>
              <a:off x="4415400" y="599504"/>
              <a:ext cx="1509709" cy="523220"/>
            </a:xfrm>
            <a:prstGeom prst="rect">
              <a:avLst/>
            </a:prstGeom>
            <a:noFill/>
          </p:spPr>
          <p:txBody>
            <a:bodyPr wrap="none" rtlCol="0">
              <a:spAutoFit/>
            </a:bodyPr>
            <a:lstStyle/>
            <a:p>
              <a:pPr algn="ctr"/>
              <a:r>
                <a:rPr lang="en-GB" sz="1400" dirty="0" smtClean="0"/>
                <a:t>distant reference?</a:t>
              </a:r>
            </a:p>
            <a:p>
              <a:pPr algn="ctr"/>
              <a:endParaRPr lang="en-GB" sz="1400" dirty="0" smtClean="0"/>
            </a:p>
          </p:txBody>
        </p:sp>
        <p:sp>
          <p:nvSpPr>
            <p:cNvPr id="11" name="TextBox 10"/>
            <p:cNvSpPr txBox="1"/>
            <p:nvPr/>
          </p:nvSpPr>
          <p:spPr>
            <a:xfrm>
              <a:off x="4811952" y="1182380"/>
              <a:ext cx="716606" cy="307777"/>
            </a:xfrm>
            <a:prstGeom prst="rect">
              <a:avLst/>
            </a:prstGeom>
            <a:noFill/>
          </p:spPr>
          <p:txBody>
            <a:bodyPr wrap="none" rtlCol="0">
              <a:spAutoFit/>
            </a:bodyPr>
            <a:lstStyle/>
            <a:p>
              <a:pPr algn="ctr"/>
              <a:r>
                <a:rPr lang="en-GB" sz="1400" dirty="0" smtClean="0">
                  <a:solidFill>
                    <a:schemeClr val="accent6">
                      <a:lumMod val="75000"/>
                    </a:schemeClr>
                  </a:solidFill>
                </a:rPr>
                <a:t>stampy</a:t>
              </a:r>
            </a:p>
          </p:txBody>
        </p:sp>
      </p:grpSp>
      <p:grpSp>
        <p:nvGrpSpPr>
          <p:cNvPr id="108" name="Gruppo 107"/>
          <p:cNvGrpSpPr/>
          <p:nvPr/>
        </p:nvGrpSpPr>
        <p:grpSpPr>
          <a:xfrm>
            <a:off x="3170046" y="2331529"/>
            <a:ext cx="2759942" cy="432048"/>
            <a:chOff x="6113798" y="1700808"/>
            <a:chExt cx="2759942" cy="432048"/>
          </a:xfrm>
        </p:grpSpPr>
        <p:sp>
          <p:nvSpPr>
            <p:cNvPr id="12" name="Rounded Rectangle 11"/>
            <p:cNvSpPr/>
            <p:nvPr/>
          </p:nvSpPr>
          <p:spPr>
            <a:xfrm>
              <a:off x="6113798" y="1700808"/>
              <a:ext cx="2759942"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p:cNvSpPr txBox="1"/>
            <p:nvPr/>
          </p:nvSpPr>
          <p:spPr>
            <a:xfrm>
              <a:off x="6161992" y="1736890"/>
              <a:ext cx="2637453" cy="369332"/>
            </a:xfrm>
            <a:prstGeom prst="rect">
              <a:avLst/>
            </a:prstGeom>
            <a:noFill/>
          </p:spPr>
          <p:txBody>
            <a:bodyPr wrap="none" rtlCol="0">
              <a:spAutoFit/>
            </a:bodyPr>
            <a:lstStyle/>
            <a:p>
              <a:r>
                <a:rPr lang="en-GB" dirty="0" smtClean="0"/>
                <a:t>aligned reads (.</a:t>
              </a:r>
              <a:r>
                <a:rPr lang="en-GB" dirty="0" err="1" smtClean="0"/>
                <a:t>sam</a:t>
              </a:r>
              <a:r>
                <a:rPr lang="en-GB" dirty="0" smtClean="0"/>
                <a:t>/.bam)</a:t>
              </a:r>
            </a:p>
          </p:txBody>
        </p:sp>
      </p:grpSp>
      <p:grpSp>
        <p:nvGrpSpPr>
          <p:cNvPr id="71" name="Group 70"/>
          <p:cNvGrpSpPr/>
          <p:nvPr/>
        </p:nvGrpSpPr>
        <p:grpSpPr>
          <a:xfrm>
            <a:off x="2281765" y="2927673"/>
            <a:ext cx="4536504" cy="1512168"/>
            <a:chOff x="2671385" y="2276872"/>
            <a:chExt cx="4536504" cy="1512168"/>
          </a:xfrm>
        </p:grpSpPr>
        <p:sp>
          <p:nvSpPr>
            <p:cNvPr id="14" name="Rounded Rectangle 13"/>
            <p:cNvSpPr/>
            <p:nvPr/>
          </p:nvSpPr>
          <p:spPr>
            <a:xfrm>
              <a:off x="2671385" y="2276872"/>
              <a:ext cx="4536504" cy="151216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p:cNvSpPr txBox="1"/>
            <p:nvPr/>
          </p:nvSpPr>
          <p:spPr>
            <a:xfrm>
              <a:off x="3979482" y="2348880"/>
              <a:ext cx="1929567" cy="369332"/>
            </a:xfrm>
            <a:prstGeom prst="rect">
              <a:avLst/>
            </a:prstGeom>
            <a:noFill/>
          </p:spPr>
          <p:txBody>
            <a:bodyPr wrap="none" rtlCol="0">
              <a:spAutoFit/>
            </a:bodyPr>
            <a:lstStyle/>
            <a:p>
              <a:r>
                <a:rPr lang="en-GB" dirty="0" smtClean="0">
                  <a:solidFill>
                    <a:schemeClr val="accent5">
                      <a:lumMod val="75000"/>
                    </a:schemeClr>
                  </a:solidFill>
                </a:rPr>
                <a:t>2. bam refinement</a:t>
              </a:r>
            </a:p>
          </p:txBody>
        </p:sp>
        <p:sp>
          <p:nvSpPr>
            <p:cNvPr id="16" name="TextBox 15"/>
            <p:cNvSpPr txBox="1"/>
            <p:nvPr/>
          </p:nvSpPr>
          <p:spPr>
            <a:xfrm>
              <a:off x="6151756" y="2705732"/>
              <a:ext cx="897092" cy="523220"/>
            </a:xfrm>
            <a:prstGeom prst="rect">
              <a:avLst/>
            </a:prstGeom>
            <a:noFill/>
          </p:spPr>
          <p:txBody>
            <a:bodyPr wrap="square" rtlCol="0">
              <a:spAutoFit/>
            </a:bodyPr>
            <a:lstStyle/>
            <a:p>
              <a:pPr algn="ctr"/>
              <a:r>
                <a:rPr lang="en-GB" sz="1400" dirty="0" smtClean="0"/>
                <a:t>duplicate removal</a:t>
              </a:r>
            </a:p>
          </p:txBody>
        </p:sp>
        <p:sp>
          <p:nvSpPr>
            <p:cNvPr id="17" name="TextBox 16"/>
            <p:cNvSpPr txBox="1"/>
            <p:nvPr/>
          </p:nvSpPr>
          <p:spPr>
            <a:xfrm>
              <a:off x="2764709" y="2708920"/>
              <a:ext cx="1103449" cy="523220"/>
            </a:xfrm>
            <a:prstGeom prst="rect">
              <a:avLst/>
            </a:prstGeom>
            <a:noFill/>
          </p:spPr>
          <p:txBody>
            <a:bodyPr wrap="square" rtlCol="0">
              <a:spAutoFit/>
            </a:bodyPr>
            <a:lstStyle/>
            <a:p>
              <a:pPr algn="ctr"/>
              <a:r>
                <a:rPr lang="en-GB" sz="1400" dirty="0" smtClean="0"/>
                <a:t>local realignment</a:t>
              </a:r>
            </a:p>
          </p:txBody>
        </p:sp>
        <p:sp>
          <p:nvSpPr>
            <p:cNvPr id="18" name="TextBox 17"/>
            <p:cNvSpPr txBox="1"/>
            <p:nvPr/>
          </p:nvSpPr>
          <p:spPr>
            <a:xfrm>
              <a:off x="4389993" y="2711763"/>
              <a:ext cx="1103449" cy="523220"/>
            </a:xfrm>
            <a:prstGeom prst="rect">
              <a:avLst/>
            </a:prstGeom>
            <a:noFill/>
          </p:spPr>
          <p:txBody>
            <a:bodyPr wrap="square" rtlCol="0">
              <a:spAutoFit/>
            </a:bodyPr>
            <a:lstStyle/>
            <a:p>
              <a:pPr algn="ctr"/>
              <a:r>
                <a:rPr lang="en-GB" sz="1400" dirty="0" smtClean="0"/>
                <a:t>base recalibration</a:t>
              </a:r>
            </a:p>
          </p:txBody>
        </p:sp>
        <p:sp>
          <p:nvSpPr>
            <p:cNvPr id="19" name="TextBox 18"/>
            <p:cNvSpPr txBox="1"/>
            <p:nvPr/>
          </p:nvSpPr>
          <p:spPr>
            <a:xfrm>
              <a:off x="6282299" y="3353804"/>
              <a:ext cx="636008" cy="307777"/>
            </a:xfrm>
            <a:prstGeom prst="rect">
              <a:avLst/>
            </a:prstGeom>
            <a:noFill/>
          </p:spPr>
          <p:txBody>
            <a:bodyPr wrap="none" rtlCol="0">
              <a:spAutoFit/>
            </a:bodyPr>
            <a:lstStyle/>
            <a:p>
              <a:pPr algn="ctr"/>
              <a:r>
                <a:rPr lang="en-GB" sz="1400" dirty="0" err="1" smtClean="0">
                  <a:solidFill>
                    <a:schemeClr val="accent6">
                      <a:lumMod val="75000"/>
                    </a:schemeClr>
                  </a:solidFill>
                </a:rPr>
                <a:t>picard</a:t>
              </a:r>
              <a:endParaRPr lang="en-GB" sz="1400" dirty="0" smtClean="0">
                <a:solidFill>
                  <a:schemeClr val="accent6">
                    <a:lumMod val="75000"/>
                  </a:schemeClr>
                </a:solidFill>
              </a:endParaRPr>
            </a:p>
          </p:txBody>
        </p:sp>
        <p:sp>
          <p:nvSpPr>
            <p:cNvPr id="20" name="TextBox 19"/>
            <p:cNvSpPr txBox="1"/>
            <p:nvPr/>
          </p:nvSpPr>
          <p:spPr>
            <a:xfrm>
              <a:off x="3031548" y="3368317"/>
              <a:ext cx="569771" cy="307777"/>
            </a:xfrm>
            <a:prstGeom prst="rect">
              <a:avLst/>
            </a:prstGeom>
            <a:noFill/>
          </p:spPr>
          <p:txBody>
            <a:bodyPr wrap="square" rtlCol="0">
              <a:spAutoFit/>
            </a:bodyPr>
            <a:lstStyle/>
            <a:p>
              <a:pPr algn="ctr"/>
              <a:r>
                <a:rPr lang="en-GB" sz="1400" dirty="0" smtClean="0">
                  <a:solidFill>
                    <a:schemeClr val="accent6">
                      <a:lumMod val="75000"/>
                    </a:schemeClr>
                  </a:solidFill>
                </a:rPr>
                <a:t>GATK</a:t>
              </a:r>
            </a:p>
          </p:txBody>
        </p:sp>
        <p:sp>
          <p:nvSpPr>
            <p:cNvPr id="21" name="TextBox 20"/>
            <p:cNvSpPr txBox="1"/>
            <p:nvPr/>
          </p:nvSpPr>
          <p:spPr>
            <a:xfrm>
              <a:off x="4656924" y="3364295"/>
              <a:ext cx="569771" cy="307777"/>
            </a:xfrm>
            <a:prstGeom prst="rect">
              <a:avLst/>
            </a:prstGeom>
            <a:noFill/>
          </p:spPr>
          <p:txBody>
            <a:bodyPr wrap="none" rtlCol="0">
              <a:spAutoFit/>
            </a:bodyPr>
            <a:lstStyle/>
            <a:p>
              <a:pPr algn="ctr"/>
              <a:r>
                <a:rPr lang="en-GB" sz="1400" dirty="0" smtClean="0">
                  <a:solidFill>
                    <a:schemeClr val="accent6">
                      <a:lumMod val="75000"/>
                    </a:schemeClr>
                  </a:solidFill>
                </a:rPr>
                <a:t>GATK</a:t>
              </a:r>
            </a:p>
          </p:txBody>
        </p:sp>
      </p:grpSp>
      <p:grpSp>
        <p:nvGrpSpPr>
          <p:cNvPr id="116" name="Gruppo 115"/>
          <p:cNvGrpSpPr/>
          <p:nvPr/>
        </p:nvGrpSpPr>
        <p:grpSpPr>
          <a:xfrm>
            <a:off x="2524574" y="4603937"/>
            <a:ext cx="4050886" cy="1512168"/>
            <a:chOff x="108801" y="1972731"/>
            <a:chExt cx="4050886" cy="1512168"/>
          </a:xfrm>
        </p:grpSpPr>
        <p:sp>
          <p:nvSpPr>
            <p:cNvPr id="74" name="Rounded Rectangle 73"/>
            <p:cNvSpPr/>
            <p:nvPr/>
          </p:nvSpPr>
          <p:spPr>
            <a:xfrm>
              <a:off x="108801" y="1972731"/>
              <a:ext cx="4050886" cy="151216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9" name="TextBox 78"/>
            <p:cNvSpPr txBox="1"/>
            <p:nvPr/>
          </p:nvSpPr>
          <p:spPr>
            <a:xfrm>
              <a:off x="284304" y="2050423"/>
              <a:ext cx="1160895" cy="369332"/>
            </a:xfrm>
            <a:prstGeom prst="rect">
              <a:avLst/>
            </a:prstGeom>
            <a:noFill/>
          </p:spPr>
          <p:txBody>
            <a:bodyPr wrap="none" rtlCol="0">
              <a:spAutoFit/>
            </a:bodyPr>
            <a:lstStyle/>
            <a:p>
              <a:r>
                <a:rPr lang="en-GB" dirty="0" smtClean="0">
                  <a:solidFill>
                    <a:schemeClr val="accent5">
                      <a:lumMod val="75000"/>
                    </a:schemeClr>
                  </a:solidFill>
                </a:rPr>
                <a:t>3. bam QC</a:t>
              </a:r>
            </a:p>
          </p:txBody>
        </p:sp>
        <p:sp>
          <p:nvSpPr>
            <p:cNvPr id="80" name="Rectangle 79"/>
            <p:cNvSpPr/>
            <p:nvPr/>
          </p:nvSpPr>
          <p:spPr>
            <a:xfrm>
              <a:off x="2800675" y="2032313"/>
              <a:ext cx="1339277" cy="369332"/>
            </a:xfrm>
            <a:prstGeom prst="rect">
              <a:avLst/>
            </a:prstGeom>
          </p:spPr>
          <p:txBody>
            <a:bodyPr wrap="none">
              <a:spAutoFit/>
            </a:bodyPr>
            <a:lstStyle/>
            <a:p>
              <a:r>
                <a:rPr lang="en-GB" dirty="0">
                  <a:solidFill>
                    <a:schemeClr val="accent5">
                      <a:lumMod val="75000"/>
                    </a:schemeClr>
                  </a:solidFill>
                </a:rPr>
                <a:t>visualization</a:t>
              </a:r>
              <a:endParaRPr lang="en-GB" dirty="0"/>
            </a:p>
          </p:txBody>
        </p:sp>
        <p:sp>
          <p:nvSpPr>
            <p:cNvPr id="81" name="TextBox 80"/>
            <p:cNvSpPr txBox="1"/>
            <p:nvPr/>
          </p:nvSpPr>
          <p:spPr>
            <a:xfrm>
              <a:off x="260704" y="2400609"/>
              <a:ext cx="2367080" cy="738664"/>
            </a:xfrm>
            <a:prstGeom prst="rect">
              <a:avLst/>
            </a:prstGeom>
            <a:noFill/>
          </p:spPr>
          <p:txBody>
            <a:bodyPr wrap="square" rtlCol="0">
              <a:spAutoFit/>
            </a:bodyPr>
            <a:lstStyle/>
            <a:p>
              <a:r>
                <a:rPr lang="en-GB" sz="1400" dirty="0" smtClean="0"/>
                <a:t>duplicate metrics (</a:t>
              </a:r>
              <a:r>
                <a:rPr lang="en-GB" sz="1400" dirty="0" err="1" smtClean="0">
                  <a:solidFill>
                    <a:schemeClr val="accent6">
                      <a:lumMod val="75000"/>
                    </a:schemeClr>
                  </a:solidFill>
                </a:rPr>
                <a:t>picard</a:t>
              </a:r>
              <a:r>
                <a:rPr lang="en-GB" sz="1400" dirty="0" smtClean="0"/>
                <a:t>)</a:t>
              </a:r>
            </a:p>
            <a:p>
              <a:r>
                <a:rPr lang="en-GB" sz="1400" dirty="0" err="1" smtClean="0"/>
                <a:t>flagstat</a:t>
              </a:r>
              <a:r>
                <a:rPr lang="en-GB" sz="1400" dirty="0" smtClean="0"/>
                <a:t> (</a:t>
              </a:r>
              <a:r>
                <a:rPr lang="en-GB" sz="1400" dirty="0" err="1" smtClean="0">
                  <a:solidFill>
                    <a:schemeClr val="accent6">
                      <a:lumMod val="75000"/>
                    </a:schemeClr>
                  </a:solidFill>
                </a:rPr>
                <a:t>samtools</a:t>
              </a:r>
              <a:r>
                <a:rPr lang="en-GB" sz="1400" dirty="0" smtClean="0"/>
                <a:t>)</a:t>
              </a:r>
            </a:p>
            <a:p>
              <a:r>
                <a:rPr lang="en-GB" sz="1400" dirty="0" smtClean="0"/>
                <a:t>coverage distribution (</a:t>
              </a:r>
              <a:r>
                <a:rPr lang="en-GB" sz="1400" dirty="0">
                  <a:solidFill>
                    <a:schemeClr val="accent6">
                      <a:lumMod val="75000"/>
                    </a:schemeClr>
                  </a:solidFill>
                </a:rPr>
                <a:t>GATK</a:t>
              </a:r>
              <a:r>
                <a:rPr lang="en-GB" sz="1400" dirty="0" smtClean="0"/>
                <a:t>)</a:t>
              </a:r>
            </a:p>
          </p:txBody>
        </p:sp>
        <p:sp>
          <p:nvSpPr>
            <p:cNvPr id="82" name="Rectangle 81"/>
            <p:cNvSpPr/>
            <p:nvPr/>
          </p:nvSpPr>
          <p:spPr>
            <a:xfrm>
              <a:off x="3267790" y="2558666"/>
              <a:ext cx="445058" cy="307777"/>
            </a:xfrm>
            <a:prstGeom prst="rect">
              <a:avLst/>
            </a:prstGeom>
          </p:spPr>
          <p:txBody>
            <a:bodyPr wrap="none">
              <a:spAutoFit/>
            </a:bodyPr>
            <a:lstStyle/>
            <a:p>
              <a:r>
                <a:rPr lang="en-GB" sz="1400" dirty="0" smtClean="0">
                  <a:solidFill>
                    <a:schemeClr val="accent6">
                      <a:lumMod val="75000"/>
                    </a:schemeClr>
                  </a:solidFill>
                </a:rPr>
                <a:t>IGV</a:t>
              </a:r>
              <a:endParaRPr lang="en-GB" sz="1400" dirty="0"/>
            </a:p>
          </p:txBody>
        </p:sp>
      </p:grpSp>
      <p:grpSp>
        <p:nvGrpSpPr>
          <p:cNvPr id="72" name="Gruppo 71"/>
          <p:cNvGrpSpPr/>
          <p:nvPr/>
        </p:nvGrpSpPr>
        <p:grpSpPr>
          <a:xfrm>
            <a:off x="3095125" y="6280202"/>
            <a:ext cx="2909784" cy="432048"/>
            <a:chOff x="6113798" y="1700808"/>
            <a:chExt cx="2909784" cy="432048"/>
          </a:xfrm>
        </p:grpSpPr>
        <p:sp>
          <p:nvSpPr>
            <p:cNvPr id="73" name="Rounded Rectangle 11"/>
            <p:cNvSpPr/>
            <p:nvPr/>
          </p:nvSpPr>
          <p:spPr>
            <a:xfrm>
              <a:off x="6113798" y="1700808"/>
              <a:ext cx="2856672"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7" name="TextBox 12"/>
            <p:cNvSpPr txBox="1"/>
            <p:nvPr/>
          </p:nvSpPr>
          <p:spPr>
            <a:xfrm>
              <a:off x="6161991" y="1736890"/>
              <a:ext cx="2861591" cy="369332"/>
            </a:xfrm>
            <a:prstGeom prst="rect">
              <a:avLst/>
            </a:prstGeom>
            <a:noFill/>
          </p:spPr>
          <p:txBody>
            <a:bodyPr wrap="square" rtlCol="0">
              <a:spAutoFit/>
            </a:bodyPr>
            <a:lstStyle/>
            <a:p>
              <a:r>
                <a:rPr lang="en-GB" dirty="0" smtClean="0"/>
                <a:t>final alignment (.</a:t>
              </a:r>
              <a:r>
                <a:rPr lang="en-GB" dirty="0" err="1" smtClean="0"/>
                <a:t>sam</a:t>
              </a:r>
              <a:r>
                <a:rPr lang="en-GB" dirty="0" smtClean="0"/>
                <a:t>/.bam)</a:t>
              </a:r>
            </a:p>
          </p:txBody>
        </p:sp>
      </p:grpSp>
    </p:spTree>
    <p:extLst>
      <p:ext uri="{BB962C8B-B14F-4D97-AF65-F5344CB8AC3E}">
        <p14:creationId xmlns:p14="http://schemas.microsoft.com/office/powerpoint/2010/main" val="335321642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3"/>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3"/>
          <p:cNvSpPr txBox="1"/>
          <p:nvPr/>
        </p:nvSpPr>
        <p:spPr>
          <a:xfrm>
            <a:off x="0" y="0"/>
            <a:ext cx="5699445" cy="461665"/>
          </a:xfrm>
          <a:prstGeom prst="rect">
            <a:avLst/>
          </a:prstGeom>
          <a:noFill/>
        </p:spPr>
        <p:txBody>
          <a:bodyPr wrap="none" rtlCol="0">
            <a:spAutoFit/>
          </a:bodyPr>
          <a:lstStyle/>
          <a:p>
            <a:r>
              <a:rPr lang="en-GB" sz="2400" dirty="0" smtClean="0">
                <a:solidFill>
                  <a:schemeClr val="accent5">
                    <a:lumMod val="75000"/>
                  </a:schemeClr>
                </a:solidFill>
              </a:rPr>
              <a:t>BAM refinement – base quality recalibration</a:t>
            </a: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6165" y="1772816"/>
            <a:ext cx="8534307" cy="35132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2243320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Rectangle 5"/>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3"/>
          <p:cNvSpPr txBox="1"/>
          <p:nvPr/>
        </p:nvSpPr>
        <p:spPr>
          <a:xfrm>
            <a:off x="0" y="0"/>
            <a:ext cx="4782848" cy="461665"/>
          </a:xfrm>
          <a:prstGeom prst="rect">
            <a:avLst/>
          </a:prstGeom>
          <a:noFill/>
        </p:spPr>
        <p:txBody>
          <a:bodyPr wrap="none" rtlCol="0">
            <a:spAutoFit/>
          </a:bodyPr>
          <a:lstStyle/>
          <a:p>
            <a:r>
              <a:rPr lang="en-GB" sz="2400" dirty="0" smtClean="0">
                <a:solidFill>
                  <a:schemeClr val="accent5">
                    <a:lumMod val="75000"/>
                  </a:schemeClr>
                </a:solidFill>
              </a:rPr>
              <a:t>BAM refinement – duplicate removal</a:t>
            </a:r>
          </a:p>
        </p:txBody>
      </p:sp>
      <p:sp>
        <p:nvSpPr>
          <p:cNvPr id="5" name="TextBox 2"/>
          <p:cNvSpPr txBox="1"/>
          <p:nvPr/>
        </p:nvSpPr>
        <p:spPr>
          <a:xfrm>
            <a:off x="107504" y="544491"/>
            <a:ext cx="8856984" cy="646331"/>
          </a:xfrm>
          <a:prstGeom prst="rect">
            <a:avLst/>
          </a:prstGeom>
          <a:noFill/>
        </p:spPr>
        <p:txBody>
          <a:bodyPr wrap="square" rtlCol="0">
            <a:spAutoFit/>
          </a:bodyPr>
          <a:lstStyle/>
          <a:p>
            <a:r>
              <a:rPr lang="it-IT" dirty="0" smtClean="0"/>
              <a:t>PCR is used during library preparation. This can results in duplicate DNA fragments in the final library prep. PCR-free protocols exist but require a large amount of DNA.</a:t>
            </a:r>
          </a:p>
        </p:txBody>
      </p:sp>
      <p:pic>
        <p:nvPicPr>
          <p:cNvPr id="3074"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460" b="1343"/>
          <a:stretch/>
        </p:blipFill>
        <p:spPr bwMode="auto">
          <a:xfrm>
            <a:off x="787508" y="1395780"/>
            <a:ext cx="7275398" cy="39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72008" y="5336777"/>
            <a:ext cx="8964488" cy="923330"/>
          </a:xfrm>
          <a:prstGeom prst="rect">
            <a:avLst/>
          </a:prstGeom>
        </p:spPr>
        <p:txBody>
          <a:bodyPr wrap="square">
            <a:spAutoFit/>
          </a:bodyPr>
          <a:lstStyle/>
          <a:p>
            <a:endParaRPr lang="it-IT" dirty="0"/>
          </a:p>
          <a:p>
            <a:r>
              <a:rPr lang="it-IT" dirty="0"/>
              <a:t>It can result in false SNPs calls. Duplicates may fake a high coverage thus giving high support to some variants.</a:t>
            </a:r>
          </a:p>
        </p:txBody>
      </p:sp>
    </p:spTree>
    <p:extLst>
      <p:ext uri="{BB962C8B-B14F-4D97-AF65-F5344CB8AC3E}">
        <p14:creationId xmlns:p14="http://schemas.microsoft.com/office/powerpoint/2010/main" val="345262300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3"/>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3"/>
          <p:cNvSpPr txBox="1"/>
          <p:nvPr/>
        </p:nvSpPr>
        <p:spPr>
          <a:xfrm>
            <a:off x="0" y="0"/>
            <a:ext cx="4782848" cy="461665"/>
          </a:xfrm>
          <a:prstGeom prst="rect">
            <a:avLst/>
          </a:prstGeom>
          <a:noFill/>
        </p:spPr>
        <p:txBody>
          <a:bodyPr wrap="none" rtlCol="0">
            <a:spAutoFit/>
          </a:bodyPr>
          <a:lstStyle/>
          <a:p>
            <a:r>
              <a:rPr lang="en-GB" sz="2400" dirty="0" smtClean="0">
                <a:solidFill>
                  <a:schemeClr val="accent5">
                    <a:lumMod val="75000"/>
                  </a:schemeClr>
                </a:solidFill>
              </a:rPr>
              <a:t>BAM refinement – duplicate removal</a:t>
            </a:r>
          </a:p>
        </p:txBody>
      </p:sp>
      <p:sp>
        <p:nvSpPr>
          <p:cNvPr id="5" name="TextBox 2"/>
          <p:cNvSpPr txBox="1"/>
          <p:nvPr/>
        </p:nvSpPr>
        <p:spPr>
          <a:xfrm>
            <a:off x="755576" y="1790814"/>
            <a:ext cx="7848872" cy="3693319"/>
          </a:xfrm>
          <a:prstGeom prst="rect">
            <a:avLst/>
          </a:prstGeom>
          <a:noFill/>
        </p:spPr>
        <p:txBody>
          <a:bodyPr wrap="square" rtlCol="0">
            <a:spAutoFit/>
          </a:bodyPr>
          <a:lstStyle/>
          <a:p>
            <a:r>
              <a:rPr lang="it-IT" dirty="0" smtClean="0"/>
              <a:t>Number of duplicates varies according to the complexity of the library: whole genome experiments show lower percentages of duplicates (&lt;5%) than custom enrichment ones (&lt;30%). </a:t>
            </a:r>
          </a:p>
          <a:p>
            <a:endParaRPr lang="it-IT" dirty="0"/>
          </a:p>
          <a:p>
            <a:endParaRPr lang="it-IT" dirty="0" smtClean="0"/>
          </a:p>
          <a:p>
            <a:r>
              <a:rPr lang="it-IT" dirty="0" smtClean="0"/>
              <a:t>It must be done </a:t>
            </a:r>
            <a:r>
              <a:rPr lang="it-IT" dirty="0" err="1" smtClean="0"/>
              <a:t>after</a:t>
            </a:r>
            <a:r>
              <a:rPr lang="it-IT" dirty="0" smtClean="0"/>
              <a:t> </a:t>
            </a:r>
            <a:r>
              <a:rPr lang="it-IT" dirty="0" err="1" smtClean="0"/>
              <a:t>alignment</a:t>
            </a:r>
            <a:r>
              <a:rPr lang="it-IT" dirty="0" smtClean="0"/>
              <a:t> and </a:t>
            </a:r>
            <a:r>
              <a:rPr lang="it-IT" dirty="0" err="1" smtClean="0"/>
              <a:t>at</a:t>
            </a:r>
            <a:r>
              <a:rPr lang="it-IT" dirty="0" smtClean="0"/>
              <a:t> the </a:t>
            </a:r>
            <a:r>
              <a:rPr lang="it-IT" dirty="0" err="1" smtClean="0"/>
              <a:t>library</a:t>
            </a:r>
            <a:r>
              <a:rPr lang="it-IT" dirty="0" smtClean="0"/>
              <a:t> </a:t>
            </a:r>
            <a:r>
              <a:rPr lang="it-IT" dirty="0" err="1" smtClean="0"/>
              <a:t>level</a:t>
            </a:r>
            <a:r>
              <a:rPr lang="it-IT" dirty="0" smtClean="0"/>
              <a:t>.</a:t>
            </a:r>
          </a:p>
          <a:p>
            <a:endParaRPr lang="it-IT" dirty="0"/>
          </a:p>
          <a:p>
            <a:r>
              <a:rPr lang="it-IT" dirty="0" smtClean="0"/>
              <a:t>It identifies read-pairs where the outer ends map to the same position on the genome and removes all but one copy.</a:t>
            </a:r>
          </a:p>
          <a:p>
            <a:endParaRPr lang="it-IT" dirty="0"/>
          </a:p>
          <a:p>
            <a:endParaRPr lang="it-IT" dirty="0" smtClean="0"/>
          </a:p>
          <a:p>
            <a:r>
              <a:rPr lang="it-IT" dirty="0" err="1" smtClean="0">
                <a:solidFill>
                  <a:schemeClr val="accent6">
                    <a:lumMod val="75000"/>
                  </a:schemeClr>
                </a:solidFill>
              </a:rPr>
              <a:t>What</a:t>
            </a:r>
            <a:r>
              <a:rPr lang="it-IT" dirty="0" smtClean="0">
                <a:solidFill>
                  <a:schemeClr val="accent6">
                    <a:lumMod val="75000"/>
                  </a:schemeClr>
                </a:solidFill>
              </a:rPr>
              <a:t> </a:t>
            </a:r>
            <a:r>
              <a:rPr lang="it-IT" dirty="0" err="1" smtClean="0">
                <a:solidFill>
                  <a:schemeClr val="accent6">
                    <a:lumMod val="75000"/>
                  </a:schemeClr>
                </a:solidFill>
              </a:rPr>
              <a:t>would</a:t>
            </a:r>
            <a:r>
              <a:rPr lang="it-IT" dirty="0" smtClean="0">
                <a:solidFill>
                  <a:schemeClr val="accent6">
                    <a:lumMod val="75000"/>
                  </a:schemeClr>
                </a:solidFill>
              </a:rPr>
              <a:t> </a:t>
            </a:r>
            <a:r>
              <a:rPr lang="it-IT" dirty="0" err="1" smtClean="0">
                <a:solidFill>
                  <a:schemeClr val="accent6">
                    <a:lumMod val="75000"/>
                  </a:schemeClr>
                </a:solidFill>
              </a:rPr>
              <a:t>you</a:t>
            </a:r>
            <a:r>
              <a:rPr lang="it-IT" dirty="0" smtClean="0">
                <a:solidFill>
                  <a:schemeClr val="accent6">
                    <a:lumMod val="75000"/>
                  </a:schemeClr>
                </a:solidFill>
              </a:rPr>
              <a:t> </a:t>
            </a:r>
            <a:r>
              <a:rPr lang="it-IT" dirty="0" err="1" smtClean="0">
                <a:solidFill>
                  <a:schemeClr val="accent6">
                    <a:lumMod val="75000"/>
                  </a:schemeClr>
                </a:solidFill>
              </a:rPr>
              <a:t>expect</a:t>
            </a:r>
            <a:r>
              <a:rPr lang="it-IT" dirty="0" smtClean="0">
                <a:solidFill>
                  <a:schemeClr val="accent6">
                    <a:lumMod val="75000"/>
                  </a:schemeClr>
                </a:solidFill>
              </a:rPr>
              <a:t> in an </a:t>
            </a:r>
            <a:r>
              <a:rPr lang="it-IT" dirty="0" err="1" smtClean="0">
                <a:solidFill>
                  <a:schemeClr val="accent6">
                    <a:lumMod val="75000"/>
                  </a:schemeClr>
                </a:solidFill>
              </a:rPr>
              <a:t>amplicon-seq</a:t>
            </a:r>
            <a:r>
              <a:rPr lang="it-IT" dirty="0" smtClean="0">
                <a:solidFill>
                  <a:schemeClr val="accent6">
                    <a:lumMod val="75000"/>
                  </a:schemeClr>
                </a:solidFill>
              </a:rPr>
              <a:t> </a:t>
            </a:r>
            <a:r>
              <a:rPr lang="it-IT" dirty="0" err="1" smtClean="0">
                <a:solidFill>
                  <a:schemeClr val="accent6">
                    <a:lumMod val="75000"/>
                  </a:schemeClr>
                </a:solidFill>
              </a:rPr>
              <a:t>experiment</a:t>
            </a:r>
            <a:r>
              <a:rPr lang="it-IT" dirty="0" smtClean="0">
                <a:solidFill>
                  <a:schemeClr val="accent6">
                    <a:lumMod val="75000"/>
                  </a:schemeClr>
                </a:solidFill>
              </a:rPr>
              <a:t>?</a:t>
            </a:r>
          </a:p>
          <a:p>
            <a:endParaRPr lang="it-IT" dirty="0"/>
          </a:p>
        </p:txBody>
      </p:sp>
    </p:spTree>
    <p:extLst>
      <p:ext uri="{BB962C8B-B14F-4D97-AF65-F5344CB8AC3E}">
        <p14:creationId xmlns:p14="http://schemas.microsoft.com/office/powerpoint/2010/main" val="57786714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Rectangle 5"/>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 name="TextBox 3"/>
          <p:cNvSpPr txBox="1"/>
          <p:nvPr/>
        </p:nvSpPr>
        <p:spPr>
          <a:xfrm>
            <a:off x="0" y="0"/>
            <a:ext cx="4782848" cy="461665"/>
          </a:xfrm>
          <a:prstGeom prst="rect">
            <a:avLst/>
          </a:prstGeom>
          <a:noFill/>
        </p:spPr>
        <p:txBody>
          <a:bodyPr wrap="none" rtlCol="0">
            <a:spAutoFit/>
          </a:bodyPr>
          <a:lstStyle/>
          <a:p>
            <a:r>
              <a:rPr lang="en-GB" sz="2400" dirty="0" smtClean="0">
                <a:solidFill>
                  <a:schemeClr val="accent6">
                    <a:lumMod val="75000"/>
                  </a:schemeClr>
                </a:solidFill>
              </a:rPr>
              <a:t>BAM refinement – duplicate removal</a:t>
            </a:r>
          </a:p>
        </p:txBody>
      </p:sp>
      <p:sp>
        <p:nvSpPr>
          <p:cNvPr id="7" name="Rectangle 6"/>
          <p:cNvSpPr/>
          <p:nvPr/>
        </p:nvSpPr>
        <p:spPr>
          <a:xfrm>
            <a:off x="251612" y="2060848"/>
            <a:ext cx="1885901" cy="369332"/>
          </a:xfrm>
          <a:prstGeom prst="rect">
            <a:avLst/>
          </a:prstGeom>
        </p:spPr>
        <p:txBody>
          <a:bodyPr wrap="none">
            <a:spAutoFit/>
          </a:bodyPr>
          <a:lstStyle/>
          <a:p>
            <a:r>
              <a:rPr lang="it-IT" dirty="0" smtClean="0"/>
              <a:t>duplicate removal</a:t>
            </a:r>
            <a:endParaRPr lang="it-IT" dirty="0"/>
          </a:p>
        </p:txBody>
      </p:sp>
      <p:sp>
        <p:nvSpPr>
          <p:cNvPr id="8" name="Rectangle 7"/>
          <p:cNvSpPr/>
          <p:nvPr/>
        </p:nvSpPr>
        <p:spPr>
          <a:xfrm>
            <a:off x="259706" y="2448568"/>
            <a:ext cx="7624661" cy="1200329"/>
          </a:xfrm>
          <a:prstGeom prst="rect">
            <a:avLst/>
          </a:prstGeom>
        </p:spPr>
        <p:txBody>
          <a:bodyPr wrap="square">
            <a:spAutoFit/>
          </a:bodyPr>
          <a:lstStyle/>
          <a:p>
            <a:r>
              <a:rPr lang="en-GB" dirty="0">
                <a:latin typeface="Courier" pitchFamily="49" charset="0"/>
              </a:rPr>
              <a:t>java -jar /</a:t>
            </a:r>
            <a:r>
              <a:rPr lang="en-GB" dirty="0" err="1">
                <a:latin typeface="Courier" pitchFamily="49" charset="0"/>
              </a:rPr>
              <a:t>cineca</a:t>
            </a:r>
            <a:r>
              <a:rPr lang="en-GB" dirty="0">
                <a:latin typeface="Courier" pitchFamily="49" charset="0"/>
              </a:rPr>
              <a:t>/prod/applications/</a:t>
            </a:r>
            <a:r>
              <a:rPr lang="en-GB" dirty="0" err="1">
                <a:latin typeface="Courier" pitchFamily="49" charset="0"/>
              </a:rPr>
              <a:t>picard</a:t>
            </a:r>
            <a:r>
              <a:rPr lang="en-GB" dirty="0">
                <a:latin typeface="Courier" pitchFamily="49" charset="0"/>
              </a:rPr>
              <a:t>/1.119/binary/bin/MarkDuplicates.jar INPUT=</a:t>
            </a:r>
            <a:r>
              <a:rPr lang="en-GB" dirty="0" err="1">
                <a:latin typeface="Courier" pitchFamily="49" charset="0"/>
              </a:rPr>
              <a:t>library_RG_sorted_lr.bam</a:t>
            </a:r>
            <a:r>
              <a:rPr lang="en-GB" dirty="0">
                <a:latin typeface="Courier" pitchFamily="49" charset="0"/>
              </a:rPr>
              <a:t> OUTPUT=</a:t>
            </a:r>
            <a:r>
              <a:rPr lang="en-GB" dirty="0" err="1">
                <a:latin typeface="Courier" pitchFamily="49" charset="0"/>
              </a:rPr>
              <a:t>library_final.bam</a:t>
            </a:r>
            <a:r>
              <a:rPr lang="en-GB" dirty="0">
                <a:latin typeface="Courier" pitchFamily="49" charset="0"/>
              </a:rPr>
              <a:t> METRICS_FILE=dupl_metrics.txt</a:t>
            </a:r>
          </a:p>
        </p:txBody>
      </p:sp>
      <p:sp>
        <p:nvSpPr>
          <p:cNvPr id="9" name="Rectangle 8"/>
          <p:cNvSpPr/>
          <p:nvPr/>
        </p:nvSpPr>
        <p:spPr>
          <a:xfrm>
            <a:off x="2123728" y="5157192"/>
            <a:ext cx="4275081" cy="369332"/>
          </a:xfrm>
          <a:prstGeom prst="rect">
            <a:avLst/>
          </a:prstGeom>
        </p:spPr>
        <p:txBody>
          <a:bodyPr wrap="none">
            <a:spAutoFit/>
          </a:bodyPr>
          <a:lstStyle/>
          <a:p>
            <a:r>
              <a:rPr lang="it-IT" dirty="0">
                <a:solidFill>
                  <a:schemeClr val="accent6">
                    <a:lumMod val="75000"/>
                  </a:schemeClr>
                </a:solidFill>
              </a:rPr>
              <a:t> sort and </a:t>
            </a:r>
            <a:r>
              <a:rPr lang="it-IT" dirty="0" smtClean="0">
                <a:solidFill>
                  <a:schemeClr val="accent6">
                    <a:lumMod val="75000"/>
                  </a:schemeClr>
                </a:solidFill>
              </a:rPr>
              <a:t>index the final BAM with samtools</a:t>
            </a:r>
            <a:endParaRPr lang="it-IT" dirty="0">
              <a:solidFill>
                <a:schemeClr val="accent6">
                  <a:lumMod val="75000"/>
                </a:schemeClr>
              </a:solidFill>
            </a:endParaRPr>
          </a:p>
        </p:txBody>
      </p:sp>
    </p:spTree>
    <p:extLst>
      <p:ext uri="{BB962C8B-B14F-4D97-AF65-F5344CB8AC3E}">
        <p14:creationId xmlns:p14="http://schemas.microsoft.com/office/powerpoint/2010/main" val="329796902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p:cNvSpPr/>
          <p:nvPr/>
        </p:nvSpPr>
        <p:spPr>
          <a:xfrm>
            <a:off x="352425" y="826554"/>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nvGrpSpPr>
          <p:cNvPr id="2" name="Gruppo 1"/>
          <p:cNvGrpSpPr/>
          <p:nvPr/>
        </p:nvGrpSpPr>
        <p:grpSpPr>
          <a:xfrm>
            <a:off x="2281765" y="121000"/>
            <a:ext cx="4536504" cy="6591250"/>
            <a:chOff x="2281765" y="121000"/>
            <a:chExt cx="4536504" cy="6591250"/>
          </a:xfrm>
        </p:grpSpPr>
        <p:grpSp>
          <p:nvGrpSpPr>
            <p:cNvPr id="114" name="Gruppo 113"/>
            <p:cNvGrpSpPr/>
            <p:nvPr/>
          </p:nvGrpSpPr>
          <p:grpSpPr>
            <a:xfrm>
              <a:off x="3361885" y="121000"/>
              <a:ext cx="2376264" cy="432048"/>
              <a:chOff x="179512" y="75982"/>
              <a:chExt cx="2376264" cy="432048"/>
            </a:xfrm>
          </p:grpSpPr>
          <p:sp>
            <p:nvSpPr>
              <p:cNvPr id="4" name="Rounded Rectangle 3"/>
              <p:cNvSpPr/>
              <p:nvPr/>
            </p:nvSpPr>
            <p:spPr>
              <a:xfrm>
                <a:off x="179512" y="75982"/>
                <a:ext cx="2376264"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p:cNvSpPr txBox="1"/>
              <p:nvPr/>
            </p:nvSpPr>
            <p:spPr>
              <a:xfrm>
                <a:off x="452878" y="107340"/>
                <a:ext cx="1809085" cy="369332"/>
              </a:xfrm>
              <a:prstGeom prst="rect">
                <a:avLst/>
              </a:prstGeom>
              <a:noFill/>
            </p:spPr>
            <p:txBody>
              <a:bodyPr wrap="none" rtlCol="0">
                <a:spAutoFit/>
              </a:bodyPr>
              <a:lstStyle/>
              <a:p>
                <a:r>
                  <a:rPr lang="en-GB" dirty="0" smtClean="0"/>
                  <a:t>raw </a:t>
                </a:r>
                <a:r>
                  <a:rPr lang="en-GB" dirty="0"/>
                  <a:t>reads </a:t>
                </a:r>
                <a:r>
                  <a:rPr lang="en-GB" dirty="0" smtClean="0"/>
                  <a:t>(.</a:t>
                </a:r>
                <a:r>
                  <a:rPr lang="en-GB" dirty="0" err="1" smtClean="0"/>
                  <a:t>fastq</a:t>
                </a:r>
                <a:r>
                  <a:rPr lang="en-GB" dirty="0" smtClean="0"/>
                  <a:t>)</a:t>
                </a:r>
              </a:p>
            </p:txBody>
          </p:sp>
        </p:grpSp>
        <p:grpSp>
          <p:nvGrpSpPr>
            <p:cNvPr id="115" name="Gruppo 114"/>
            <p:cNvGrpSpPr/>
            <p:nvPr/>
          </p:nvGrpSpPr>
          <p:grpSpPr>
            <a:xfrm>
              <a:off x="2780590" y="717144"/>
              <a:ext cx="3538854" cy="1450289"/>
              <a:chOff x="2657434" y="132479"/>
              <a:chExt cx="3538854" cy="1450289"/>
            </a:xfrm>
          </p:grpSpPr>
          <p:sp>
            <p:nvSpPr>
              <p:cNvPr id="6" name="Rounded Rectangle 5"/>
              <p:cNvSpPr/>
              <p:nvPr/>
            </p:nvSpPr>
            <p:spPr>
              <a:xfrm>
                <a:off x="2671386" y="132479"/>
                <a:ext cx="3474582" cy="1450289"/>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p:cNvSpPr txBox="1"/>
              <p:nvPr/>
            </p:nvSpPr>
            <p:spPr>
              <a:xfrm>
                <a:off x="2657434" y="261530"/>
                <a:ext cx="3538854" cy="369332"/>
              </a:xfrm>
              <a:prstGeom prst="rect">
                <a:avLst/>
              </a:prstGeom>
              <a:noFill/>
            </p:spPr>
            <p:txBody>
              <a:bodyPr wrap="none" rtlCol="0">
                <a:spAutoFit/>
              </a:bodyPr>
              <a:lstStyle/>
              <a:p>
                <a:r>
                  <a:rPr lang="en-GB" dirty="0" smtClean="0">
                    <a:solidFill>
                      <a:schemeClr val="accent5">
                        <a:lumMod val="75000"/>
                      </a:schemeClr>
                    </a:solidFill>
                  </a:rPr>
                  <a:t>1. alignment to a reference genome</a:t>
                </a:r>
              </a:p>
            </p:txBody>
          </p:sp>
          <p:sp>
            <p:nvSpPr>
              <p:cNvPr id="8" name="TextBox 7"/>
              <p:cNvSpPr txBox="1"/>
              <p:nvPr/>
            </p:nvSpPr>
            <p:spPr>
              <a:xfrm>
                <a:off x="2848780" y="571162"/>
                <a:ext cx="1392882" cy="523220"/>
              </a:xfrm>
              <a:prstGeom prst="rect">
                <a:avLst/>
              </a:prstGeom>
              <a:noFill/>
            </p:spPr>
            <p:txBody>
              <a:bodyPr wrap="none" rtlCol="0">
                <a:spAutoFit/>
              </a:bodyPr>
              <a:lstStyle/>
              <a:p>
                <a:pPr algn="ctr"/>
                <a:r>
                  <a:rPr lang="en-GB" sz="1400" dirty="0" smtClean="0"/>
                  <a:t>close reference?</a:t>
                </a:r>
              </a:p>
              <a:p>
                <a:pPr algn="ctr"/>
                <a:r>
                  <a:rPr lang="en-GB" sz="1400" dirty="0" smtClean="0"/>
                  <a:t>time limited?</a:t>
                </a:r>
              </a:p>
            </p:txBody>
          </p:sp>
          <p:sp>
            <p:nvSpPr>
              <p:cNvPr id="9" name="TextBox 8"/>
              <p:cNvSpPr txBox="1"/>
              <p:nvPr/>
            </p:nvSpPr>
            <p:spPr>
              <a:xfrm>
                <a:off x="3332305" y="1182380"/>
                <a:ext cx="491160" cy="307777"/>
              </a:xfrm>
              <a:prstGeom prst="rect">
                <a:avLst/>
              </a:prstGeom>
              <a:noFill/>
            </p:spPr>
            <p:txBody>
              <a:bodyPr wrap="none" rtlCol="0">
                <a:spAutoFit/>
              </a:bodyPr>
              <a:lstStyle/>
              <a:p>
                <a:pPr algn="ctr"/>
                <a:r>
                  <a:rPr lang="en-GB" sz="1400" dirty="0" smtClean="0">
                    <a:solidFill>
                      <a:schemeClr val="accent6">
                        <a:lumMod val="75000"/>
                      </a:schemeClr>
                    </a:solidFill>
                  </a:rPr>
                  <a:t>bwa</a:t>
                </a:r>
              </a:p>
            </p:txBody>
          </p:sp>
          <p:sp>
            <p:nvSpPr>
              <p:cNvPr id="10" name="TextBox 9"/>
              <p:cNvSpPr txBox="1"/>
              <p:nvPr/>
            </p:nvSpPr>
            <p:spPr>
              <a:xfrm>
                <a:off x="4415400" y="599504"/>
                <a:ext cx="1509709" cy="523220"/>
              </a:xfrm>
              <a:prstGeom prst="rect">
                <a:avLst/>
              </a:prstGeom>
              <a:noFill/>
            </p:spPr>
            <p:txBody>
              <a:bodyPr wrap="none" rtlCol="0">
                <a:spAutoFit/>
              </a:bodyPr>
              <a:lstStyle/>
              <a:p>
                <a:pPr algn="ctr"/>
                <a:r>
                  <a:rPr lang="en-GB" sz="1400" dirty="0" smtClean="0"/>
                  <a:t>distant reference?</a:t>
                </a:r>
              </a:p>
              <a:p>
                <a:pPr algn="ctr"/>
                <a:endParaRPr lang="en-GB" sz="1400" dirty="0" smtClean="0"/>
              </a:p>
            </p:txBody>
          </p:sp>
          <p:sp>
            <p:nvSpPr>
              <p:cNvPr id="11" name="TextBox 10"/>
              <p:cNvSpPr txBox="1"/>
              <p:nvPr/>
            </p:nvSpPr>
            <p:spPr>
              <a:xfrm>
                <a:off x="4811952" y="1182380"/>
                <a:ext cx="716606" cy="307777"/>
              </a:xfrm>
              <a:prstGeom prst="rect">
                <a:avLst/>
              </a:prstGeom>
              <a:noFill/>
            </p:spPr>
            <p:txBody>
              <a:bodyPr wrap="none" rtlCol="0">
                <a:spAutoFit/>
              </a:bodyPr>
              <a:lstStyle/>
              <a:p>
                <a:pPr algn="ctr"/>
                <a:r>
                  <a:rPr lang="en-GB" sz="1400" dirty="0" smtClean="0">
                    <a:solidFill>
                      <a:schemeClr val="accent6">
                        <a:lumMod val="75000"/>
                      </a:schemeClr>
                    </a:solidFill>
                  </a:rPr>
                  <a:t>stampy</a:t>
                </a:r>
              </a:p>
            </p:txBody>
          </p:sp>
        </p:grpSp>
        <p:grpSp>
          <p:nvGrpSpPr>
            <p:cNvPr id="108" name="Gruppo 107"/>
            <p:cNvGrpSpPr/>
            <p:nvPr/>
          </p:nvGrpSpPr>
          <p:grpSpPr>
            <a:xfrm>
              <a:off x="3170046" y="2331529"/>
              <a:ext cx="2759942" cy="432048"/>
              <a:chOff x="6113798" y="1700808"/>
              <a:chExt cx="2759942" cy="432048"/>
            </a:xfrm>
          </p:grpSpPr>
          <p:sp>
            <p:nvSpPr>
              <p:cNvPr id="12" name="Rounded Rectangle 11"/>
              <p:cNvSpPr/>
              <p:nvPr/>
            </p:nvSpPr>
            <p:spPr>
              <a:xfrm>
                <a:off x="6113798" y="1700808"/>
                <a:ext cx="2759942"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p:cNvSpPr txBox="1"/>
              <p:nvPr/>
            </p:nvSpPr>
            <p:spPr>
              <a:xfrm>
                <a:off x="6161992" y="1736890"/>
                <a:ext cx="2637453" cy="369332"/>
              </a:xfrm>
              <a:prstGeom prst="rect">
                <a:avLst/>
              </a:prstGeom>
              <a:noFill/>
            </p:spPr>
            <p:txBody>
              <a:bodyPr wrap="none" rtlCol="0">
                <a:spAutoFit/>
              </a:bodyPr>
              <a:lstStyle/>
              <a:p>
                <a:r>
                  <a:rPr lang="en-GB" dirty="0" smtClean="0"/>
                  <a:t>aligned reads (.</a:t>
                </a:r>
                <a:r>
                  <a:rPr lang="en-GB" dirty="0" err="1" smtClean="0"/>
                  <a:t>sam</a:t>
                </a:r>
                <a:r>
                  <a:rPr lang="en-GB" dirty="0" smtClean="0"/>
                  <a:t>/.bam)</a:t>
                </a:r>
              </a:p>
            </p:txBody>
          </p:sp>
        </p:grpSp>
        <p:grpSp>
          <p:nvGrpSpPr>
            <p:cNvPr id="71" name="Group 70"/>
            <p:cNvGrpSpPr/>
            <p:nvPr/>
          </p:nvGrpSpPr>
          <p:grpSpPr>
            <a:xfrm>
              <a:off x="2281765" y="2927673"/>
              <a:ext cx="4536504" cy="1512168"/>
              <a:chOff x="2671385" y="2276872"/>
              <a:chExt cx="4536504" cy="1512168"/>
            </a:xfrm>
          </p:grpSpPr>
          <p:sp>
            <p:nvSpPr>
              <p:cNvPr id="14" name="Rounded Rectangle 13"/>
              <p:cNvSpPr/>
              <p:nvPr/>
            </p:nvSpPr>
            <p:spPr>
              <a:xfrm>
                <a:off x="2671385" y="2276872"/>
                <a:ext cx="4536504" cy="151216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p:cNvSpPr txBox="1"/>
              <p:nvPr/>
            </p:nvSpPr>
            <p:spPr>
              <a:xfrm>
                <a:off x="3979482" y="2348880"/>
                <a:ext cx="1929567" cy="369332"/>
              </a:xfrm>
              <a:prstGeom prst="rect">
                <a:avLst/>
              </a:prstGeom>
              <a:noFill/>
            </p:spPr>
            <p:txBody>
              <a:bodyPr wrap="none" rtlCol="0">
                <a:spAutoFit/>
              </a:bodyPr>
              <a:lstStyle/>
              <a:p>
                <a:r>
                  <a:rPr lang="en-GB" dirty="0" smtClean="0">
                    <a:solidFill>
                      <a:schemeClr val="accent5">
                        <a:lumMod val="75000"/>
                      </a:schemeClr>
                    </a:solidFill>
                  </a:rPr>
                  <a:t>2. bam refinement</a:t>
                </a:r>
              </a:p>
            </p:txBody>
          </p:sp>
          <p:sp>
            <p:nvSpPr>
              <p:cNvPr id="16" name="TextBox 15"/>
              <p:cNvSpPr txBox="1"/>
              <p:nvPr/>
            </p:nvSpPr>
            <p:spPr>
              <a:xfrm>
                <a:off x="6151756" y="2705732"/>
                <a:ext cx="897092" cy="523220"/>
              </a:xfrm>
              <a:prstGeom prst="rect">
                <a:avLst/>
              </a:prstGeom>
              <a:noFill/>
            </p:spPr>
            <p:txBody>
              <a:bodyPr wrap="square" rtlCol="0">
                <a:spAutoFit/>
              </a:bodyPr>
              <a:lstStyle/>
              <a:p>
                <a:pPr algn="ctr"/>
                <a:r>
                  <a:rPr lang="en-GB" sz="1400" dirty="0" smtClean="0"/>
                  <a:t>duplicate removal</a:t>
                </a:r>
              </a:p>
            </p:txBody>
          </p:sp>
          <p:sp>
            <p:nvSpPr>
              <p:cNvPr id="17" name="TextBox 16"/>
              <p:cNvSpPr txBox="1"/>
              <p:nvPr/>
            </p:nvSpPr>
            <p:spPr>
              <a:xfrm>
                <a:off x="2764709" y="2708920"/>
                <a:ext cx="1103449" cy="523220"/>
              </a:xfrm>
              <a:prstGeom prst="rect">
                <a:avLst/>
              </a:prstGeom>
              <a:noFill/>
            </p:spPr>
            <p:txBody>
              <a:bodyPr wrap="square" rtlCol="0">
                <a:spAutoFit/>
              </a:bodyPr>
              <a:lstStyle/>
              <a:p>
                <a:pPr algn="ctr"/>
                <a:r>
                  <a:rPr lang="en-GB" sz="1400" dirty="0" smtClean="0"/>
                  <a:t>local realignment</a:t>
                </a:r>
              </a:p>
            </p:txBody>
          </p:sp>
          <p:sp>
            <p:nvSpPr>
              <p:cNvPr id="18" name="TextBox 17"/>
              <p:cNvSpPr txBox="1"/>
              <p:nvPr/>
            </p:nvSpPr>
            <p:spPr>
              <a:xfrm>
                <a:off x="4389993" y="2711763"/>
                <a:ext cx="1103449" cy="523220"/>
              </a:xfrm>
              <a:prstGeom prst="rect">
                <a:avLst/>
              </a:prstGeom>
              <a:noFill/>
            </p:spPr>
            <p:txBody>
              <a:bodyPr wrap="square" rtlCol="0">
                <a:spAutoFit/>
              </a:bodyPr>
              <a:lstStyle/>
              <a:p>
                <a:pPr algn="ctr"/>
                <a:r>
                  <a:rPr lang="en-GB" sz="1400" dirty="0" smtClean="0"/>
                  <a:t>base recalibration</a:t>
                </a:r>
              </a:p>
            </p:txBody>
          </p:sp>
          <p:sp>
            <p:nvSpPr>
              <p:cNvPr id="19" name="TextBox 18"/>
              <p:cNvSpPr txBox="1"/>
              <p:nvPr/>
            </p:nvSpPr>
            <p:spPr>
              <a:xfrm>
                <a:off x="6282299" y="3353804"/>
                <a:ext cx="636008" cy="307777"/>
              </a:xfrm>
              <a:prstGeom prst="rect">
                <a:avLst/>
              </a:prstGeom>
              <a:noFill/>
            </p:spPr>
            <p:txBody>
              <a:bodyPr wrap="none" rtlCol="0">
                <a:spAutoFit/>
              </a:bodyPr>
              <a:lstStyle/>
              <a:p>
                <a:pPr algn="ctr"/>
                <a:r>
                  <a:rPr lang="en-GB" sz="1400" dirty="0" err="1" smtClean="0">
                    <a:solidFill>
                      <a:schemeClr val="accent6">
                        <a:lumMod val="75000"/>
                      </a:schemeClr>
                    </a:solidFill>
                  </a:rPr>
                  <a:t>picard</a:t>
                </a:r>
                <a:endParaRPr lang="en-GB" sz="1400" dirty="0" smtClean="0">
                  <a:solidFill>
                    <a:schemeClr val="accent6">
                      <a:lumMod val="75000"/>
                    </a:schemeClr>
                  </a:solidFill>
                </a:endParaRPr>
              </a:p>
            </p:txBody>
          </p:sp>
          <p:sp>
            <p:nvSpPr>
              <p:cNvPr id="20" name="TextBox 19"/>
              <p:cNvSpPr txBox="1"/>
              <p:nvPr/>
            </p:nvSpPr>
            <p:spPr>
              <a:xfrm>
                <a:off x="3031548" y="3368317"/>
                <a:ext cx="569771" cy="307777"/>
              </a:xfrm>
              <a:prstGeom prst="rect">
                <a:avLst/>
              </a:prstGeom>
              <a:noFill/>
            </p:spPr>
            <p:txBody>
              <a:bodyPr wrap="square" rtlCol="0">
                <a:spAutoFit/>
              </a:bodyPr>
              <a:lstStyle/>
              <a:p>
                <a:pPr algn="ctr"/>
                <a:r>
                  <a:rPr lang="en-GB" sz="1400" dirty="0" smtClean="0">
                    <a:solidFill>
                      <a:schemeClr val="accent6">
                        <a:lumMod val="75000"/>
                      </a:schemeClr>
                    </a:solidFill>
                  </a:rPr>
                  <a:t>GATK</a:t>
                </a:r>
              </a:p>
            </p:txBody>
          </p:sp>
          <p:sp>
            <p:nvSpPr>
              <p:cNvPr id="21" name="TextBox 20"/>
              <p:cNvSpPr txBox="1"/>
              <p:nvPr/>
            </p:nvSpPr>
            <p:spPr>
              <a:xfrm>
                <a:off x="4656924" y="3364295"/>
                <a:ext cx="569771" cy="307777"/>
              </a:xfrm>
              <a:prstGeom prst="rect">
                <a:avLst/>
              </a:prstGeom>
              <a:noFill/>
            </p:spPr>
            <p:txBody>
              <a:bodyPr wrap="none" rtlCol="0">
                <a:spAutoFit/>
              </a:bodyPr>
              <a:lstStyle/>
              <a:p>
                <a:pPr algn="ctr"/>
                <a:r>
                  <a:rPr lang="en-GB" sz="1400" dirty="0" smtClean="0">
                    <a:solidFill>
                      <a:schemeClr val="accent6">
                        <a:lumMod val="75000"/>
                      </a:schemeClr>
                    </a:solidFill>
                  </a:rPr>
                  <a:t>GATK</a:t>
                </a:r>
              </a:p>
            </p:txBody>
          </p:sp>
        </p:grpSp>
        <p:grpSp>
          <p:nvGrpSpPr>
            <p:cNvPr id="116" name="Gruppo 115"/>
            <p:cNvGrpSpPr/>
            <p:nvPr/>
          </p:nvGrpSpPr>
          <p:grpSpPr>
            <a:xfrm>
              <a:off x="2524574" y="4603937"/>
              <a:ext cx="4050886" cy="1512168"/>
              <a:chOff x="108801" y="1972731"/>
              <a:chExt cx="4050886" cy="1512168"/>
            </a:xfrm>
          </p:grpSpPr>
          <p:sp>
            <p:nvSpPr>
              <p:cNvPr id="74" name="Rounded Rectangle 73"/>
              <p:cNvSpPr/>
              <p:nvPr/>
            </p:nvSpPr>
            <p:spPr>
              <a:xfrm>
                <a:off x="108801" y="1972731"/>
                <a:ext cx="4050886" cy="1512168"/>
              </a:xfrm>
              <a:prstGeom prst="round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9" name="TextBox 78"/>
              <p:cNvSpPr txBox="1"/>
              <p:nvPr/>
            </p:nvSpPr>
            <p:spPr>
              <a:xfrm>
                <a:off x="284304" y="2050423"/>
                <a:ext cx="1160895" cy="369332"/>
              </a:xfrm>
              <a:prstGeom prst="rect">
                <a:avLst/>
              </a:prstGeom>
              <a:noFill/>
            </p:spPr>
            <p:txBody>
              <a:bodyPr wrap="none" rtlCol="0">
                <a:spAutoFit/>
              </a:bodyPr>
              <a:lstStyle/>
              <a:p>
                <a:r>
                  <a:rPr lang="en-GB" dirty="0" smtClean="0">
                    <a:solidFill>
                      <a:schemeClr val="bg1"/>
                    </a:solidFill>
                  </a:rPr>
                  <a:t>3. bam QC</a:t>
                </a:r>
              </a:p>
            </p:txBody>
          </p:sp>
          <p:sp>
            <p:nvSpPr>
              <p:cNvPr id="80" name="Rectangle 79"/>
              <p:cNvSpPr/>
              <p:nvPr/>
            </p:nvSpPr>
            <p:spPr>
              <a:xfrm>
                <a:off x="2800675" y="2032313"/>
                <a:ext cx="1339277" cy="369332"/>
              </a:xfrm>
              <a:prstGeom prst="rect">
                <a:avLst/>
              </a:prstGeom>
            </p:spPr>
            <p:txBody>
              <a:bodyPr wrap="none">
                <a:spAutoFit/>
              </a:bodyPr>
              <a:lstStyle/>
              <a:p>
                <a:r>
                  <a:rPr lang="en-GB" dirty="0">
                    <a:solidFill>
                      <a:schemeClr val="bg1"/>
                    </a:solidFill>
                  </a:rPr>
                  <a:t>visualization</a:t>
                </a:r>
              </a:p>
            </p:txBody>
          </p:sp>
          <p:sp>
            <p:nvSpPr>
              <p:cNvPr id="81" name="TextBox 80"/>
              <p:cNvSpPr txBox="1"/>
              <p:nvPr/>
            </p:nvSpPr>
            <p:spPr>
              <a:xfrm>
                <a:off x="260704" y="2400609"/>
                <a:ext cx="2367080" cy="738664"/>
              </a:xfrm>
              <a:prstGeom prst="rect">
                <a:avLst/>
              </a:prstGeom>
              <a:noFill/>
            </p:spPr>
            <p:txBody>
              <a:bodyPr wrap="square" rtlCol="0">
                <a:spAutoFit/>
              </a:bodyPr>
              <a:lstStyle/>
              <a:p>
                <a:r>
                  <a:rPr lang="en-GB" sz="1400" dirty="0" smtClean="0"/>
                  <a:t>duplicate metrics (</a:t>
                </a:r>
                <a:r>
                  <a:rPr lang="en-GB" sz="1400" dirty="0" err="1" smtClean="0">
                    <a:solidFill>
                      <a:schemeClr val="accent6">
                        <a:lumMod val="75000"/>
                      </a:schemeClr>
                    </a:solidFill>
                  </a:rPr>
                  <a:t>picard</a:t>
                </a:r>
                <a:r>
                  <a:rPr lang="en-GB" sz="1400" dirty="0" smtClean="0"/>
                  <a:t>)</a:t>
                </a:r>
              </a:p>
              <a:p>
                <a:r>
                  <a:rPr lang="en-GB" sz="1400" dirty="0" err="1" smtClean="0"/>
                  <a:t>flagstat</a:t>
                </a:r>
                <a:r>
                  <a:rPr lang="en-GB" sz="1400" dirty="0" smtClean="0"/>
                  <a:t> (</a:t>
                </a:r>
                <a:r>
                  <a:rPr lang="en-GB" sz="1400" dirty="0" err="1" smtClean="0">
                    <a:solidFill>
                      <a:schemeClr val="accent6">
                        <a:lumMod val="75000"/>
                      </a:schemeClr>
                    </a:solidFill>
                  </a:rPr>
                  <a:t>samtools</a:t>
                </a:r>
                <a:r>
                  <a:rPr lang="en-GB" sz="1400" dirty="0" smtClean="0"/>
                  <a:t>)</a:t>
                </a:r>
              </a:p>
              <a:p>
                <a:r>
                  <a:rPr lang="en-GB" sz="1400" dirty="0" smtClean="0"/>
                  <a:t>coverage distribution (</a:t>
                </a:r>
                <a:r>
                  <a:rPr lang="en-GB" sz="1400" dirty="0">
                    <a:solidFill>
                      <a:schemeClr val="accent6">
                        <a:lumMod val="75000"/>
                      </a:schemeClr>
                    </a:solidFill>
                  </a:rPr>
                  <a:t>GATK</a:t>
                </a:r>
                <a:r>
                  <a:rPr lang="en-GB" sz="1400" dirty="0" smtClean="0"/>
                  <a:t>)</a:t>
                </a:r>
              </a:p>
            </p:txBody>
          </p:sp>
          <p:sp>
            <p:nvSpPr>
              <p:cNvPr id="82" name="Rectangle 81"/>
              <p:cNvSpPr/>
              <p:nvPr/>
            </p:nvSpPr>
            <p:spPr>
              <a:xfrm>
                <a:off x="3267790" y="2558666"/>
                <a:ext cx="445058" cy="307777"/>
              </a:xfrm>
              <a:prstGeom prst="rect">
                <a:avLst/>
              </a:prstGeom>
            </p:spPr>
            <p:txBody>
              <a:bodyPr wrap="none">
                <a:spAutoFit/>
              </a:bodyPr>
              <a:lstStyle/>
              <a:p>
                <a:r>
                  <a:rPr lang="en-GB" sz="1400" dirty="0" smtClean="0">
                    <a:solidFill>
                      <a:schemeClr val="accent6">
                        <a:lumMod val="75000"/>
                      </a:schemeClr>
                    </a:solidFill>
                  </a:rPr>
                  <a:t>IGV</a:t>
                </a:r>
                <a:endParaRPr lang="en-GB" sz="1400" dirty="0"/>
              </a:p>
            </p:txBody>
          </p:sp>
        </p:grpSp>
        <p:grpSp>
          <p:nvGrpSpPr>
            <p:cNvPr id="72" name="Gruppo 71"/>
            <p:cNvGrpSpPr/>
            <p:nvPr/>
          </p:nvGrpSpPr>
          <p:grpSpPr>
            <a:xfrm>
              <a:off x="3095125" y="6280202"/>
              <a:ext cx="2909784" cy="432048"/>
              <a:chOff x="6113798" y="1700808"/>
              <a:chExt cx="2909784" cy="432048"/>
            </a:xfrm>
          </p:grpSpPr>
          <p:sp>
            <p:nvSpPr>
              <p:cNvPr id="73" name="Rounded Rectangle 11"/>
              <p:cNvSpPr/>
              <p:nvPr/>
            </p:nvSpPr>
            <p:spPr>
              <a:xfrm>
                <a:off x="6113798" y="1700808"/>
                <a:ext cx="2856672"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7" name="TextBox 12"/>
              <p:cNvSpPr txBox="1"/>
              <p:nvPr/>
            </p:nvSpPr>
            <p:spPr>
              <a:xfrm>
                <a:off x="6161991" y="1736890"/>
                <a:ext cx="2861591" cy="369332"/>
              </a:xfrm>
              <a:prstGeom prst="rect">
                <a:avLst/>
              </a:prstGeom>
              <a:noFill/>
            </p:spPr>
            <p:txBody>
              <a:bodyPr wrap="square" rtlCol="0">
                <a:spAutoFit/>
              </a:bodyPr>
              <a:lstStyle/>
              <a:p>
                <a:r>
                  <a:rPr lang="en-GB" dirty="0" smtClean="0"/>
                  <a:t>final alignment (.</a:t>
                </a:r>
                <a:r>
                  <a:rPr lang="en-GB" dirty="0" err="1" smtClean="0"/>
                  <a:t>sam</a:t>
                </a:r>
                <a:r>
                  <a:rPr lang="en-GB" dirty="0" smtClean="0"/>
                  <a:t>/.bam)</a:t>
                </a:r>
              </a:p>
            </p:txBody>
          </p:sp>
        </p:grpSp>
      </p:grpSp>
    </p:spTree>
    <p:extLst>
      <p:ext uri="{BB962C8B-B14F-4D97-AF65-F5344CB8AC3E}">
        <p14:creationId xmlns:p14="http://schemas.microsoft.com/office/powerpoint/2010/main" val="140466537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4"/>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 name="TextBox 3"/>
          <p:cNvSpPr txBox="1"/>
          <p:nvPr/>
        </p:nvSpPr>
        <p:spPr>
          <a:xfrm>
            <a:off x="0" y="0"/>
            <a:ext cx="1228413" cy="461665"/>
          </a:xfrm>
          <a:prstGeom prst="rect">
            <a:avLst/>
          </a:prstGeom>
          <a:noFill/>
        </p:spPr>
        <p:txBody>
          <a:bodyPr wrap="none" rtlCol="0">
            <a:spAutoFit/>
          </a:bodyPr>
          <a:lstStyle/>
          <a:p>
            <a:r>
              <a:rPr lang="en-GB" sz="2400" dirty="0" smtClean="0">
                <a:solidFill>
                  <a:schemeClr val="accent5">
                    <a:lumMod val="75000"/>
                  </a:schemeClr>
                </a:solidFill>
              </a:rPr>
              <a:t>BAM QC</a:t>
            </a:r>
          </a:p>
        </p:txBody>
      </p:sp>
      <p:sp>
        <p:nvSpPr>
          <p:cNvPr id="2" name="TextBox 1"/>
          <p:cNvSpPr txBox="1"/>
          <p:nvPr/>
        </p:nvSpPr>
        <p:spPr>
          <a:xfrm>
            <a:off x="251520" y="1988840"/>
            <a:ext cx="8424936" cy="2585323"/>
          </a:xfrm>
          <a:prstGeom prst="rect">
            <a:avLst/>
          </a:prstGeom>
          <a:noFill/>
        </p:spPr>
        <p:txBody>
          <a:bodyPr wrap="square" rtlCol="0">
            <a:spAutoFit/>
          </a:bodyPr>
          <a:lstStyle/>
          <a:p>
            <a:endParaRPr lang="en-GB" dirty="0"/>
          </a:p>
          <a:p>
            <a:r>
              <a:rPr lang="en-GB" dirty="0" smtClean="0"/>
              <a:t>How many duplicates do I have? Is that reasonable for my experiment?</a:t>
            </a:r>
          </a:p>
          <a:p>
            <a:endParaRPr lang="en-GB" dirty="0"/>
          </a:p>
          <a:p>
            <a:r>
              <a:rPr lang="en-GB" dirty="0" smtClean="0"/>
              <a:t>How many of my reads mapped back to the reference? How many of these are paired in mapping? How many pairs are mapped to different chromosomes?</a:t>
            </a:r>
          </a:p>
          <a:p>
            <a:endParaRPr lang="en-GB" dirty="0"/>
          </a:p>
          <a:p>
            <a:r>
              <a:rPr lang="en-GB" dirty="0"/>
              <a:t>How much average coverage do I have? Is the coverage evenly distributed along my region?</a:t>
            </a:r>
          </a:p>
          <a:p>
            <a:endParaRPr lang="en-GB" dirty="0"/>
          </a:p>
        </p:txBody>
      </p:sp>
    </p:spTree>
    <p:extLst>
      <p:ext uri="{BB962C8B-B14F-4D97-AF65-F5344CB8AC3E}">
        <p14:creationId xmlns:p14="http://schemas.microsoft.com/office/powerpoint/2010/main" val="8055585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 name="TextBox 3"/>
          <p:cNvSpPr txBox="1"/>
          <p:nvPr/>
        </p:nvSpPr>
        <p:spPr>
          <a:xfrm>
            <a:off x="0" y="0"/>
            <a:ext cx="4510145" cy="461665"/>
          </a:xfrm>
          <a:prstGeom prst="rect">
            <a:avLst/>
          </a:prstGeom>
          <a:noFill/>
        </p:spPr>
        <p:txBody>
          <a:bodyPr wrap="none" rtlCol="0">
            <a:spAutoFit/>
          </a:bodyPr>
          <a:lstStyle/>
          <a:p>
            <a:r>
              <a:rPr lang="en-GB" sz="2400" dirty="0" smtClean="0">
                <a:solidFill>
                  <a:schemeClr val="accent6">
                    <a:lumMod val="75000"/>
                  </a:schemeClr>
                </a:solidFill>
              </a:rPr>
              <a:t>BAM QC – </a:t>
            </a:r>
            <a:r>
              <a:rPr lang="en-GB" sz="2400" dirty="0" err="1" smtClean="0">
                <a:solidFill>
                  <a:schemeClr val="accent6">
                    <a:lumMod val="75000"/>
                  </a:schemeClr>
                </a:solidFill>
              </a:rPr>
              <a:t>picard</a:t>
            </a:r>
            <a:r>
              <a:rPr lang="en-GB" sz="2400" dirty="0" smtClean="0">
                <a:solidFill>
                  <a:schemeClr val="accent6">
                    <a:lumMod val="75000"/>
                  </a:schemeClr>
                </a:solidFill>
              </a:rPr>
              <a:t> duplicate metrics</a:t>
            </a:r>
          </a:p>
        </p:txBody>
      </p:sp>
      <p:sp>
        <p:nvSpPr>
          <p:cNvPr id="7" name="Rectangle 6"/>
          <p:cNvSpPr/>
          <p:nvPr/>
        </p:nvSpPr>
        <p:spPr>
          <a:xfrm>
            <a:off x="167349" y="477487"/>
            <a:ext cx="7624661" cy="1107996"/>
          </a:xfrm>
          <a:prstGeom prst="rect">
            <a:avLst/>
          </a:prstGeom>
        </p:spPr>
        <p:txBody>
          <a:bodyPr wrap="square">
            <a:spAutoFit/>
          </a:bodyPr>
          <a:lstStyle/>
          <a:p>
            <a:r>
              <a:rPr lang="en-GB" sz="1200" dirty="0" smtClean="0">
                <a:latin typeface="Courier" pitchFamily="49" charset="0"/>
              </a:rPr>
              <a:t>java -Xmx2g -jar /cm/shared/apps/picard/1.93/MarkDuplicates.jar INPUT=library_RG_sorted_lr.bam OUTPUT=library_final.bam </a:t>
            </a:r>
            <a:r>
              <a:rPr lang="en-GB" sz="1200" b="1" dirty="0" smtClean="0">
                <a:solidFill>
                  <a:schemeClr val="accent6">
                    <a:lumMod val="75000"/>
                  </a:schemeClr>
                </a:solidFill>
                <a:latin typeface="Courier" pitchFamily="49" charset="0"/>
              </a:rPr>
              <a:t>METRICS_FILE=dupl_metrics.txt</a:t>
            </a:r>
          </a:p>
          <a:p>
            <a:endParaRPr lang="it-IT" sz="1200" b="1" dirty="0" smtClean="0">
              <a:solidFill>
                <a:schemeClr val="accent6">
                  <a:lumMod val="75000"/>
                </a:schemeClr>
              </a:solidFill>
              <a:latin typeface="Courier" pitchFamily="49" charset="0"/>
            </a:endParaRPr>
          </a:p>
          <a:p>
            <a:r>
              <a:rPr lang="it-IT" dirty="0" err="1" smtClean="0">
                <a:latin typeface="Courier" pitchFamily="49" charset="0"/>
              </a:rPr>
              <a:t>gedit</a:t>
            </a:r>
            <a:r>
              <a:rPr lang="it-IT" dirty="0" smtClean="0">
                <a:latin typeface="Courier" pitchFamily="49" charset="0"/>
              </a:rPr>
              <a:t> </a:t>
            </a:r>
            <a:r>
              <a:rPr lang="en-GB" dirty="0" smtClean="0">
                <a:latin typeface="Courier" pitchFamily="49" charset="0"/>
              </a:rPr>
              <a:t>dupl_metrics.txt &amp;</a:t>
            </a:r>
            <a:endParaRPr lang="en-GB" dirty="0">
              <a:latin typeface="Courier" pitchFamily="49" charset="0"/>
            </a:endParaRPr>
          </a:p>
        </p:txBody>
      </p:sp>
      <p:sp>
        <p:nvSpPr>
          <p:cNvPr id="2" name="Rectangle 1"/>
          <p:cNvSpPr/>
          <p:nvPr/>
        </p:nvSpPr>
        <p:spPr>
          <a:xfrm>
            <a:off x="179512" y="1711874"/>
            <a:ext cx="8805233" cy="4493538"/>
          </a:xfrm>
          <a:prstGeom prst="rect">
            <a:avLst/>
          </a:prstGeom>
        </p:spPr>
        <p:txBody>
          <a:bodyPr wrap="square">
            <a:spAutoFit/>
          </a:bodyPr>
          <a:lstStyle/>
          <a:p>
            <a:r>
              <a:rPr lang="en-GB" sz="1100" dirty="0"/>
              <a:t>## </a:t>
            </a:r>
            <a:r>
              <a:rPr lang="en-GB" sz="1100" dirty="0" err="1"/>
              <a:t>net.sf.picard.metrics.StringHeader</a:t>
            </a:r>
            <a:endParaRPr lang="en-GB" sz="1100" dirty="0"/>
          </a:p>
          <a:p>
            <a:r>
              <a:rPr lang="en-GB" sz="1100" dirty="0"/>
              <a:t># </a:t>
            </a:r>
            <a:r>
              <a:rPr lang="en-GB" sz="1100" dirty="0" err="1"/>
              <a:t>net.sf.picard.sam.MarkDuplicates</a:t>
            </a:r>
            <a:r>
              <a:rPr lang="en-GB" sz="1100" dirty="0"/>
              <a:t> INPUT=[</a:t>
            </a:r>
            <a:r>
              <a:rPr lang="en-GB" sz="1100" dirty="0" err="1"/>
              <a:t>library_RG_sorted_lr.bam</a:t>
            </a:r>
            <a:r>
              <a:rPr lang="en-GB" sz="1100" dirty="0"/>
              <a:t>] OUTPUT=</a:t>
            </a:r>
            <a:r>
              <a:rPr lang="en-GB" sz="1100" dirty="0" err="1"/>
              <a:t>library_final.bam</a:t>
            </a:r>
            <a:r>
              <a:rPr lang="en-GB" sz="1100" dirty="0"/>
              <a:t> METRICS_FILE=duple_metrics.txt    PROGRAM_RECORD_ID=</a:t>
            </a:r>
            <a:r>
              <a:rPr lang="en-GB" sz="1100" dirty="0" err="1"/>
              <a:t>MarkDuplicates</a:t>
            </a:r>
            <a:r>
              <a:rPr lang="en-GB" sz="1100" dirty="0"/>
              <a:t> PROGRAM_GROUP_NAME=</a:t>
            </a:r>
            <a:r>
              <a:rPr lang="en-GB" sz="1100" dirty="0" err="1"/>
              <a:t>MarkDuplicates</a:t>
            </a:r>
            <a:r>
              <a:rPr lang="en-GB" sz="1100" dirty="0"/>
              <a:t> REMOVE_DUPLICATES=false ASSUME_SORTED=false MAX_SEQUENCES_FOR_DISK_READ_ENDS_MAP=50000 MAX_FILE_HANDLES_FOR_READ_ENDS_MAP=8000 SORTING_COLLECTION_SIZE_RATIO=0.25 READ_NAME_REGEX=[a-zA-Z0-9]+:[0-9]:([0-9]+):([0-9]+):([0-9]+).* OPTICAL_DUPLICATE_PIXEL_DISTANCE=100 VERBOSITY=INFO QUIET=false VALIDATION_STRINGENCY=STRICT COMPRESSION_LEVEL=5 MAX_RECORDS_IN_RAM=500000 CREATE_INDEX=false CREATE_MD5_FILE=false</a:t>
            </a:r>
          </a:p>
          <a:p>
            <a:r>
              <a:rPr lang="en-GB" sz="1100" dirty="0"/>
              <a:t>## </a:t>
            </a:r>
            <a:r>
              <a:rPr lang="en-GB" sz="1100" dirty="0" err="1"/>
              <a:t>net.sf.picard.metrics.StringHeader</a:t>
            </a:r>
            <a:endParaRPr lang="en-GB" sz="1100" dirty="0"/>
          </a:p>
          <a:p>
            <a:r>
              <a:rPr lang="en-GB" sz="1100" dirty="0"/>
              <a:t># Started on: Tue Jan 06 11:00:13 GMT 2015</a:t>
            </a:r>
          </a:p>
          <a:p>
            <a:endParaRPr lang="en-GB" sz="1100" dirty="0"/>
          </a:p>
          <a:p>
            <a:r>
              <a:rPr lang="en-GB" sz="1100" dirty="0"/>
              <a:t>## METRICS CLASS	</a:t>
            </a:r>
            <a:r>
              <a:rPr lang="en-GB" sz="1100" dirty="0" err="1"/>
              <a:t>net.sf.picard.sam.DuplicationMetrics</a:t>
            </a:r>
            <a:endParaRPr lang="en-GB" sz="1100" dirty="0"/>
          </a:p>
          <a:p>
            <a:r>
              <a:rPr lang="en-GB" sz="1100" dirty="0"/>
              <a:t>LIBRARY	UNPAIRED_READS_EXAMINED	READ_PAIRS_EXAMINED	UNMAPPED_READS	UNPAIRED_READ_DUPLICATES	READ_PAIR_DUPLICATES	READ_PAIR_OPTICAL_DUPLICATES	PERCENT_DUPLICATION	ESTIMATED_LIBRARY_SIZE</a:t>
            </a:r>
          </a:p>
          <a:p>
            <a:r>
              <a:rPr lang="en-GB" sz="1100" dirty="0"/>
              <a:t>library	17741	233562	150769	3152	4668	1187	</a:t>
            </a:r>
            <a:r>
              <a:rPr lang="en-GB" sz="1100" b="1" dirty="0">
                <a:solidFill>
                  <a:srgbClr val="E46C0A"/>
                </a:solidFill>
              </a:rPr>
              <a:t>0.025756</a:t>
            </a:r>
            <a:r>
              <a:rPr lang="en-GB" sz="1100" dirty="0"/>
              <a:t>	7678471</a:t>
            </a:r>
          </a:p>
          <a:p>
            <a:endParaRPr lang="en-GB" sz="1100" dirty="0"/>
          </a:p>
          <a:p>
            <a:r>
              <a:rPr lang="en-GB" sz="1100" dirty="0"/>
              <a:t>## HISTOGRAM	</a:t>
            </a:r>
            <a:r>
              <a:rPr lang="en-GB" sz="1100" dirty="0" err="1"/>
              <a:t>java.lang.Double</a:t>
            </a:r>
            <a:endParaRPr lang="en-GB" sz="1100" dirty="0"/>
          </a:p>
          <a:p>
            <a:r>
              <a:rPr lang="en-GB" sz="1100" dirty="0"/>
              <a:t>BIN	VALUE</a:t>
            </a:r>
          </a:p>
          <a:p>
            <a:r>
              <a:rPr lang="en-GB" sz="1100" dirty="0"/>
              <a:t>1.0	1.005031</a:t>
            </a:r>
          </a:p>
          <a:p>
            <a:r>
              <a:rPr lang="en-GB" sz="1100" dirty="0"/>
              <a:t>2.0	1.979951</a:t>
            </a:r>
          </a:p>
          <a:p>
            <a:r>
              <a:rPr lang="en-GB" sz="1100" dirty="0"/>
              <a:t>3.0	2.925663</a:t>
            </a:r>
          </a:p>
          <a:p>
            <a:r>
              <a:rPr lang="en-GB" sz="1100" dirty="0"/>
              <a:t>4.0	3.843042</a:t>
            </a:r>
          </a:p>
          <a:p>
            <a:r>
              <a:rPr lang="en-GB" sz="1100" dirty="0"/>
              <a:t>5.0	4.732936</a:t>
            </a:r>
          </a:p>
          <a:p>
            <a:r>
              <a:rPr lang="en-GB" sz="1100" dirty="0"/>
              <a:t>6.0	5.596169</a:t>
            </a:r>
          </a:p>
          <a:p>
            <a:r>
              <a:rPr lang="en-GB" sz="1100" dirty="0"/>
              <a:t>7.0	6.433539</a:t>
            </a:r>
          </a:p>
          <a:p>
            <a:r>
              <a:rPr lang="en-GB" sz="1100" dirty="0"/>
              <a:t>8.0	7.245822</a:t>
            </a:r>
          </a:p>
          <a:p>
            <a:r>
              <a:rPr lang="en-GB" sz="1100" dirty="0"/>
              <a:t>9.0	8.03377</a:t>
            </a:r>
          </a:p>
          <a:p>
            <a:r>
              <a:rPr lang="en-GB" sz="1100" dirty="0"/>
              <a:t>10.0	8.79811</a:t>
            </a:r>
          </a:p>
        </p:txBody>
      </p:sp>
      <p:sp>
        <p:nvSpPr>
          <p:cNvPr id="9" name="Rectangle 8"/>
          <p:cNvSpPr/>
          <p:nvPr/>
        </p:nvSpPr>
        <p:spPr>
          <a:xfrm>
            <a:off x="2964720" y="4592194"/>
            <a:ext cx="5855752" cy="1477328"/>
          </a:xfrm>
          <a:prstGeom prst="rect">
            <a:avLst/>
          </a:prstGeom>
        </p:spPr>
        <p:txBody>
          <a:bodyPr wrap="square">
            <a:spAutoFit/>
          </a:bodyPr>
          <a:lstStyle/>
          <a:p>
            <a:r>
              <a:rPr lang="en-GB" dirty="0"/>
              <a:t>It estimates the return on </a:t>
            </a:r>
            <a:r>
              <a:rPr lang="en-GB" dirty="0" smtClean="0"/>
              <a:t>investment (ROI) </a:t>
            </a:r>
            <a:r>
              <a:rPr lang="en-GB" dirty="0"/>
              <a:t>for sequencing a library to a higher coverage than the observed coverage</a:t>
            </a:r>
            <a:r>
              <a:rPr lang="en-GB" dirty="0" smtClean="0"/>
              <a:t>.</a:t>
            </a:r>
          </a:p>
          <a:p>
            <a:r>
              <a:rPr lang="en-GB" dirty="0"/>
              <a:t>As one increases the amount of sequencing for a library, the ROI for additional sequencing diminishes because more and more of the reads are duplicates.</a:t>
            </a:r>
            <a:endParaRPr lang="it-IT" dirty="0"/>
          </a:p>
        </p:txBody>
      </p:sp>
      <p:cxnSp>
        <p:nvCxnSpPr>
          <p:cNvPr id="5" name="Straight Arrow Connector 4"/>
          <p:cNvCxnSpPr/>
          <p:nvPr/>
        </p:nvCxnSpPr>
        <p:spPr>
          <a:xfrm flipV="1">
            <a:off x="1979712" y="5240266"/>
            <a:ext cx="792088" cy="90592"/>
          </a:xfrm>
          <a:prstGeom prst="straightConnector1">
            <a:avLst/>
          </a:prstGeom>
          <a:ln w="19050">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8" name="Oval 7"/>
          <p:cNvSpPr/>
          <p:nvPr/>
        </p:nvSpPr>
        <p:spPr>
          <a:xfrm>
            <a:off x="3195516" y="3703521"/>
            <a:ext cx="1080120" cy="265603"/>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3999104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Rectangle 5"/>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 name="TextBox 3"/>
          <p:cNvSpPr txBox="1"/>
          <p:nvPr/>
        </p:nvSpPr>
        <p:spPr>
          <a:xfrm>
            <a:off x="0" y="0"/>
            <a:ext cx="3632918" cy="461665"/>
          </a:xfrm>
          <a:prstGeom prst="rect">
            <a:avLst/>
          </a:prstGeom>
          <a:noFill/>
        </p:spPr>
        <p:txBody>
          <a:bodyPr wrap="none" rtlCol="0">
            <a:spAutoFit/>
          </a:bodyPr>
          <a:lstStyle/>
          <a:p>
            <a:r>
              <a:rPr lang="en-GB" sz="2400" dirty="0" smtClean="0">
                <a:solidFill>
                  <a:schemeClr val="accent6">
                    <a:lumMod val="75000"/>
                  </a:schemeClr>
                </a:solidFill>
              </a:rPr>
              <a:t>BAM QC – </a:t>
            </a:r>
            <a:r>
              <a:rPr lang="en-GB" sz="2400" dirty="0" err="1" smtClean="0">
                <a:solidFill>
                  <a:schemeClr val="accent6">
                    <a:lumMod val="75000"/>
                  </a:schemeClr>
                </a:solidFill>
              </a:rPr>
              <a:t>samtools</a:t>
            </a:r>
            <a:r>
              <a:rPr lang="en-GB" sz="2400" dirty="0" smtClean="0">
                <a:solidFill>
                  <a:schemeClr val="accent6">
                    <a:lumMod val="75000"/>
                  </a:schemeClr>
                </a:solidFill>
              </a:rPr>
              <a:t> </a:t>
            </a:r>
            <a:r>
              <a:rPr lang="en-GB" sz="2400" dirty="0" err="1" smtClean="0">
                <a:solidFill>
                  <a:schemeClr val="accent6">
                    <a:lumMod val="75000"/>
                  </a:schemeClr>
                </a:solidFill>
              </a:rPr>
              <a:t>flagstat</a:t>
            </a:r>
            <a:endParaRPr lang="en-GB" sz="2400" dirty="0" smtClean="0">
              <a:solidFill>
                <a:schemeClr val="accent6">
                  <a:lumMod val="75000"/>
                </a:schemeClr>
              </a:solidFill>
            </a:endParaRPr>
          </a:p>
        </p:txBody>
      </p:sp>
      <p:sp>
        <p:nvSpPr>
          <p:cNvPr id="3" name="Rectangle 2"/>
          <p:cNvSpPr/>
          <p:nvPr/>
        </p:nvSpPr>
        <p:spPr>
          <a:xfrm>
            <a:off x="0" y="587070"/>
            <a:ext cx="9144000" cy="369332"/>
          </a:xfrm>
          <a:prstGeom prst="rect">
            <a:avLst/>
          </a:prstGeom>
        </p:spPr>
        <p:txBody>
          <a:bodyPr wrap="square">
            <a:spAutoFit/>
          </a:bodyPr>
          <a:lstStyle/>
          <a:p>
            <a:r>
              <a:rPr lang="en-GB" dirty="0">
                <a:latin typeface="Courier" pitchFamily="49" charset="0"/>
              </a:rPr>
              <a:t>samtools flagstat </a:t>
            </a:r>
            <a:r>
              <a:rPr lang="en-GB" dirty="0" smtClean="0">
                <a:latin typeface="Courier" pitchFamily="49" charset="0"/>
              </a:rPr>
              <a:t>library_final_sorted.bam </a:t>
            </a:r>
            <a:r>
              <a:rPr lang="en-GB" dirty="0">
                <a:latin typeface="Courier" pitchFamily="49" charset="0"/>
              </a:rPr>
              <a:t>&gt; library_flagstat.txt</a:t>
            </a:r>
          </a:p>
        </p:txBody>
      </p:sp>
      <p:sp>
        <p:nvSpPr>
          <p:cNvPr id="5" name="Rectangle 4"/>
          <p:cNvSpPr/>
          <p:nvPr/>
        </p:nvSpPr>
        <p:spPr>
          <a:xfrm>
            <a:off x="216024" y="996571"/>
            <a:ext cx="4572000" cy="2893100"/>
          </a:xfrm>
          <a:prstGeom prst="rect">
            <a:avLst/>
          </a:prstGeom>
        </p:spPr>
        <p:txBody>
          <a:bodyPr>
            <a:spAutoFit/>
          </a:bodyPr>
          <a:lstStyle/>
          <a:p>
            <a:r>
              <a:rPr lang="en-US" sz="1400" dirty="0"/>
              <a:t>640134 + 0 in total (QC-passed reads + QC-failed reads)</a:t>
            </a:r>
          </a:p>
          <a:p>
            <a:r>
              <a:rPr lang="en-US" sz="1400" dirty="0"/>
              <a:t>4500 + 0 secondary</a:t>
            </a:r>
          </a:p>
          <a:p>
            <a:r>
              <a:rPr lang="en-US" sz="1400" dirty="0"/>
              <a:t>0 + 0 </a:t>
            </a:r>
            <a:r>
              <a:rPr lang="en-US" sz="1400" dirty="0" smtClean="0"/>
              <a:t>supplementary</a:t>
            </a:r>
            <a:endParaRPr lang="en-US" sz="1400" dirty="0"/>
          </a:p>
          <a:p>
            <a:r>
              <a:rPr lang="en-US" sz="1400" dirty="0"/>
              <a:t>12488 + 0 duplicates</a:t>
            </a:r>
          </a:p>
          <a:p>
            <a:r>
              <a:rPr lang="en-US" sz="1400" dirty="0"/>
              <a:t>489365 + 0 mapped (76.45%:-nan%)</a:t>
            </a:r>
          </a:p>
          <a:p>
            <a:r>
              <a:rPr lang="en-US" sz="1400" dirty="0"/>
              <a:t>635634 + 0 paired in sequencing</a:t>
            </a:r>
          </a:p>
          <a:p>
            <a:r>
              <a:rPr lang="en-US" sz="1400" dirty="0"/>
              <a:t>317817 + 0 read1</a:t>
            </a:r>
          </a:p>
          <a:p>
            <a:r>
              <a:rPr lang="en-US" sz="1400" dirty="0"/>
              <a:t>317817 + 0 read2</a:t>
            </a:r>
          </a:p>
          <a:p>
            <a:r>
              <a:rPr lang="en-US" sz="1400" dirty="0"/>
              <a:t>452190 + 0 properly paired (71.14%:-nan%)</a:t>
            </a:r>
          </a:p>
          <a:p>
            <a:r>
              <a:rPr lang="en-US" sz="1400" dirty="0"/>
              <a:t>467124 + 0 with itself and mate mapped</a:t>
            </a:r>
          </a:p>
          <a:p>
            <a:r>
              <a:rPr lang="en-US" sz="1400" dirty="0"/>
              <a:t>17741 + 0 singletons (2.79%:-nan%)</a:t>
            </a:r>
          </a:p>
          <a:p>
            <a:r>
              <a:rPr lang="en-US" sz="1400" dirty="0"/>
              <a:t>7016 + 0 with mate mapped to a different </a:t>
            </a:r>
            <a:r>
              <a:rPr lang="en-US" sz="1400" dirty="0" err="1"/>
              <a:t>chr</a:t>
            </a:r>
            <a:endParaRPr lang="en-US" sz="1400" dirty="0"/>
          </a:p>
          <a:p>
            <a:r>
              <a:rPr lang="en-US" sz="1400" dirty="0"/>
              <a:t>3557 + 0 with mate mapped to a different </a:t>
            </a:r>
            <a:r>
              <a:rPr lang="en-US" sz="1400" dirty="0" err="1"/>
              <a:t>chr</a:t>
            </a:r>
            <a:r>
              <a:rPr lang="en-US" sz="1400" dirty="0"/>
              <a:t> (</a:t>
            </a:r>
            <a:r>
              <a:rPr lang="en-US" sz="1400" dirty="0" err="1"/>
              <a:t>mapQ</a:t>
            </a:r>
            <a:r>
              <a:rPr lang="en-US" sz="1400" dirty="0"/>
              <a:t>&gt;=5)</a:t>
            </a:r>
          </a:p>
        </p:txBody>
      </p:sp>
      <p:sp>
        <p:nvSpPr>
          <p:cNvPr id="8" name="TextBox 7"/>
          <p:cNvSpPr txBox="1"/>
          <p:nvPr/>
        </p:nvSpPr>
        <p:spPr>
          <a:xfrm>
            <a:off x="187229" y="3998590"/>
            <a:ext cx="8201195" cy="2062103"/>
          </a:xfrm>
          <a:prstGeom prst="rect">
            <a:avLst/>
          </a:prstGeom>
          <a:noFill/>
        </p:spPr>
        <p:txBody>
          <a:bodyPr wrap="square" rtlCol="0">
            <a:spAutoFit/>
          </a:bodyPr>
          <a:lstStyle/>
          <a:p>
            <a:r>
              <a:rPr lang="en-GB" sz="1600" dirty="0"/>
              <a:t>QC: platform/vendor quality </a:t>
            </a:r>
            <a:r>
              <a:rPr lang="en-GB" sz="1600" dirty="0" smtClean="0"/>
              <a:t>check</a:t>
            </a:r>
          </a:p>
          <a:p>
            <a:r>
              <a:rPr lang="en-GB" sz="1600" dirty="0" smtClean="0"/>
              <a:t>Duplicates: marked as duplicates by </a:t>
            </a:r>
            <a:r>
              <a:rPr lang="en-GB" sz="1600" dirty="0" err="1" smtClean="0"/>
              <a:t>picard</a:t>
            </a:r>
            <a:endParaRPr lang="en-GB" sz="1600" dirty="0"/>
          </a:p>
          <a:p>
            <a:r>
              <a:rPr lang="en-GB" sz="1600" dirty="0" smtClean="0"/>
              <a:t>Paired in sequencing: but not necessarily in mapping</a:t>
            </a:r>
          </a:p>
          <a:p>
            <a:r>
              <a:rPr lang="en-GB" sz="1600" dirty="0"/>
              <a:t>Properly paired: it is compatible with the expected insert size</a:t>
            </a:r>
          </a:p>
          <a:p>
            <a:r>
              <a:rPr lang="en-GB" sz="1600" dirty="0" smtClean="0"/>
              <a:t>With itself and mate mapped: both are mapped</a:t>
            </a:r>
          </a:p>
          <a:p>
            <a:r>
              <a:rPr lang="en-GB" sz="1600" dirty="0"/>
              <a:t>Singletons: only one is mapped</a:t>
            </a:r>
          </a:p>
          <a:p>
            <a:r>
              <a:rPr lang="en-GB" sz="1600" dirty="0" smtClean="0"/>
              <a:t>With mate mapped to a different chromosome:  …..</a:t>
            </a:r>
          </a:p>
          <a:p>
            <a:endParaRPr lang="en-GB" sz="1600" dirty="0"/>
          </a:p>
        </p:txBody>
      </p:sp>
      <p:sp>
        <p:nvSpPr>
          <p:cNvPr id="7" name="Rectangle 2"/>
          <p:cNvSpPr/>
          <p:nvPr/>
        </p:nvSpPr>
        <p:spPr>
          <a:xfrm>
            <a:off x="190000" y="5838484"/>
            <a:ext cx="9144000" cy="369332"/>
          </a:xfrm>
          <a:prstGeom prst="rect">
            <a:avLst/>
          </a:prstGeom>
        </p:spPr>
        <p:txBody>
          <a:bodyPr wrap="square">
            <a:spAutoFit/>
          </a:bodyPr>
          <a:lstStyle/>
          <a:p>
            <a:r>
              <a:rPr lang="en-GB" dirty="0" smtClean="0">
                <a:solidFill>
                  <a:schemeClr val="accent6">
                    <a:lumMod val="75000"/>
                  </a:schemeClr>
                </a:solidFill>
              </a:rPr>
              <a:t>Run flagstat on the BAM file before BAM refinement, can you see any difference?</a:t>
            </a:r>
            <a:endParaRPr lang="en-GB" dirty="0">
              <a:solidFill>
                <a:schemeClr val="accent6">
                  <a:lumMod val="75000"/>
                </a:schemeClr>
              </a:solidFill>
            </a:endParaRPr>
          </a:p>
        </p:txBody>
      </p:sp>
    </p:spTree>
    <p:extLst>
      <p:ext uri="{BB962C8B-B14F-4D97-AF65-F5344CB8AC3E}">
        <p14:creationId xmlns:p14="http://schemas.microsoft.com/office/powerpoint/2010/main" val="405203574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 name="TextBox 3"/>
          <p:cNvSpPr txBox="1"/>
          <p:nvPr/>
        </p:nvSpPr>
        <p:spPr>
          <a:xfrm>
            <a:off x="0" y="0"/>
            <a:ext cx="2583208" cy="461665"/>
          </a:xfrm>
          <a:prstGeom prst="rect">
            <a:avLst/>
          </a:prstGeom>
          <a:noFill/>
        </p:spPr>
        <p:txBody>
          <a:bodyPr wrap="none" rtlCol="0">
            <a:spAutoFit/>
          </a:bodyPr>
          <a:lstStyle/>
          <a:p>
            <a:r>
              <a:rPr lang="en-GB" sz="2400" dirty="0" smtClean="0">
                <a:solidFill>
                  <a:schemeClr val="accent6">
                    <a:lumMod val="75000"/>
                  </a:schemeClr>
                </a:solidFill>
              </a:rPr>
              <a:t>BAM QC - coverage</a:t>
            </a:r>
          </a:p>
        </p:txBody>
      </p:sp>
      <p:sp>
        <p:nvSpPr>
          <p:cNvPr id="3" name="Rectangle 2"/>
          <p:cNvSpPr/>
          <p:nvPr/>
        </p:nvSpPr>
        <p:spPr>
          <a:xfrm>
            <a:off x="107504" y="1220559"/>
            <a:ext cx="8856984" cy="1754326"/>
          </a:xfrm>
          <a:prstGeom prst="rect">
            <a:avLst/>
          </a:prstGeom>
        </p:spPr>
        <p:txBody>
          <a:bodyPr wrap="square">
            <a:spAutoFit/>
          </a:bodyPr>
          <a:lstStyle/>
          <a:p>
            <a:r>
              <a:rPr lang="en-GB" dirty="0">
                <a:latin typeface="Courier" pitchFamily="49" charset="0"/>
              </a:rPr>
              <a:t>java -jar /</a:t>
            </a:r>
            <a:r>
              <a:rPr lang="en-GB" dirty="0" err="1">
                <a:latin typeface="Courier" pitchFamily="49" charset="0"/>
              </a:rPr>
              <a:t>cineca</a:t>
            </a:r>
            <a:r>
              <a:rPr lang="en-GB" dirty="0">
                <a:latin typeface="Courier" pitchFamily="49" charset="0"/>
              </a:rPr>
              <a:t>/prod/applications/</a:t>
            </a:r>
            <a:r>
              <a:rPr lang="en-GB" dirty="0" err="1">
                <a:latin typeface="Courier" pitchFamily="49" charset="0"/>
              </a:rPr>
              <a:t>gatk</a:t>
            </a:r>
            <a:r>
              <a:rPr lang="en-GB" dirty="0">
                <a:latin typeface="Courier" pitchFamily="49" charset="0"/>
              </a:rPr>
              <a:t>/3.3.0/</a:t>
            </a:r>
            <a:r>
              <a:rPr lang="en-GB" dirty="0" err="1">
                <a:latin typeface="Courier" pitchFamily="49" charset="0"/>
              </a:rPr>
              <a:t>jre</a:t>
            </a:r>
            <a:r>
              <a:rPr lang="en-GB" dirty="0">
                <a:latin typeface="Courier" pitchFamily="49" charset="0"/>
              </a:rPr>
              <a:t>--1.7.0_72/GenomeAnalysisTK.jar -T </a:t>
            </a:r>
            <a:r>
              <a:rPr lang="en-GB" dirty="0" err="1">
                <a:latin typeface="Courier" pitchFamily="49" charset="0"/>
              </a:rPr>
              <a:t>DepthOfCoverage</a:t>
            </a:r>
            <a:r>
              <a:rPr lang="en-GB" dirty="0">
                <a:latin typeface="Courier" pitchFamily="49" charset="0"/>
              </a:rPr>
              <a:t> </a:t>
            </a:r>
            <a:endParaRPr lang="en-GB" dirty="0" smtClean="0">
              <a:latin typeface="Courier" pitchFamily="49" charset="0"/>
            </a:endParaRPr>
          </a:p>
          <a:p>
            <a:r>
              <a:rPr lang="en-GB" dirty="0" smtClean="0">
                <a:latin typeface="Courier" pitchFamily="49" charset="0"/>
              </a:rPr>
              <a:t>-</a:t>
            </a:r>
            <a:r>
              <a:rPr lang="en-GB" dirty="0">
                <a:latin typeface="Courier" pitchFamily="49" charset="0"/>
              </a:rPr>
              <a:t>R Saccharomyces_cerevisiae.EF4.68.dna.toplevel.fa </a:t>
            </a:r>
            <a:endParaRPr lang="en-GB" dirty="0" smtClean="0">
              <a:latin typeface="Courier" pitchFamily="49" charset="0"/>
            </a:endParaRPr>
          </a:p>
          <a:p>
            <a:r>
              <a:rPr lang="en-GB" dirty="0" smtClean="0">
                <a:latin typeface="Courier" pitchFamily="49" charset="0"/>
              </a:rPr>
              <a:t>-</a:t>
            </a:r>
            <a:r>
              <a:rPr lang="en-GB" dirty="0">
                <a:latin typeface="Courier" pitchFamily="49" charset="0"/>
              </a:rPr>
              <a:t>I </a:t>
            </a:r>
            <a:r>
              <a:rPr lang="en-GB" dirty="0" err="1">
                <a:latin typeface="Courier" pitchFamily="49" charset="0"/>
              </a:rPr>
              <a:t>library_final_sorted.bam</a:t>
            </a:r>
            <a:r>
              <a:rPr lang="en-GB" dirty="0">
                <a:latin typeface="Courier" pitchFamily="49" charset="0"/>
              </a:rPr>
              <a:t> </a:t>
            </a:r>
            <a:endParaRPr lang="en-GB" dirty="0" smtClean="0">
              <a:latin typeface="Courier" pitchFamily="49" charset="0"/>
            </a:endParaRPr>
          </a:p>
          <a:p>
            <a:r>
              <a:rPr lang="en-GB" dirty="0" smtClean="0">
                <a:latin typeface="Courier" pitchFamily="49" charset="0"/>
              </a:rPr>
              <a:t>-</a:t>
            </a:r>
            <a:r>
              <a:rPr lang="en-GB" dirty="0">
                <a:latin typeface="Courier" pitchFamily="49" charset="0"/>
              </a:rPr>
              <a:t>o </a:t>
            </a:r>
            <a:r>
              <a:rPr lang="en-GB" dirty="0" err="1">
                <a:latin typeface="Courier" pitchFamily="49" charset="0"/>
              </a:rPr>
              <a:t>mito_coverage</a:t>
            </a:r>
            <a:r>
              <a:rPr lang="en-GB" dirty="0">
                <a:latin typeface="Courier" pitchFamily="49" charset="0"/>
              </a:rPr>
              <a:t> </a:t>
            </a:r>
            <a:endParaRPr lang="en-GB" dirty="0" smtClean="0">
              <a:latin typeface="Courier" pitchFamily="49" charset="0"/>
            </a:endParaRPr>
          </a:p>
          <a:p>
            <a:r>
              <a:rPr lang="en-GB" dirty="0" smtClean="0">
                <a:latin typeface="Courier" pitchFamily="49" charset="0"/>
              </a:rPr>
              <a:t>-</a:t>
            </a:r>
            <a:r>
              <a:rPr lang="en-GB" dirty="0">
                <a:latin typeface="Courier" pitchFamily="49" charset="0"/>
              </a:rPr>
              <a:t>L </a:t>
            </a:r>
            <a:r>
              <a:rPr lang="en-GB" dirty="0" err="1">
                <a:latin typeface="Courier" pitchFamily="49" charset="0"/>
              </a:rPr>
              <a:t>mito.intervals</a:t>
            </a:r>
            <a:endParaRPr lang="en-GB" dirty="0">
              <a:latin typeface="Courier" pitchFamily="49" charset="0"/>
            </a:endParaRPr>
          </a:p>
        </p:txBody>
      </p:sp>
      <p:sp>
        <p:nvSpPr>
          <p:cNvPr id="5" name="Rectangle 4"/>
          <p:cNvSpPr/>
          <p:nvPr/>
        </p:nvSpPr>
        <p:spPr>
          <a:xfrm>
            <a:off x="86999" y="683404"/>
            <a:ext cx="8352928" cy="369332"/>
          </a:xfrm>
          <a:prstGeom prst="rect">
            <a:avLst/>
          </a:prstGeom>
        </p:spPr>
        <p:txBody>
          <a:bodyPr wrap="square">
            <a:spAutoFit/>
          </a:bodyPr>
          <a:lstStyle/>
          <a:p>
            <a:r>
              <a:rPr lang="en-GB" dirty="0" smtClean="0"/>
              <a:t>coverage per position GATK</a:t>
            </a:r>
            <a:endParaRPr lang="en-GB" dirty="0"/>
          </a:p>
        </p:txBody>
      </p:sp>
      <p:sp>
        <p:nvSpPr>
          <p:cNvPr id="10" name="Rectangle 4"/>
          <p:cNvSpPr/>
          <p:nvPr/>
        </p:nvSpPr>
        <p:spPr>
          <a:xfrm>
            <a:off x="179512" y="3422384"/>
            <a:ext cx="8352928" cy="369332"/>
          </a:xfrm>
          <a:prstGeom prst="rect">
            <a:avLst/>
          </a:prstGeom>
        </p:spPr>
        <p:txBody>
          <a:bodyPr wrap="square">
            <a:spAutoFit/>
          </a:bodyPr>
          <a:lstStyle/>
          <a:p>
            <a:r>
              <a:rPr lang="en-GB" dirty="0" smtClean="0"/>
              <a:t>average coverage</a:t>
            </a:r>
            <a:endParaRPr lang="en-GB" dirty="0"/>
          </a:p>
        </p:txBody>
      </p:sp>
      <p:sp>
        <p:nvSpPr>
          <p:cNvPr id="11" name="Rectangle 2"/>
          <p:cNvSpPr/>
          <p:nvPr/>
        </p:nvSpPr>
        <p:spPr>
          <a:xfrm>
            <a:off x="179512" y="3926440"/>
            <a:ext cx="8856984" cy="369332"/>
          </a:xfrm>
          <a:prstGeom prst="rect">
            <a:avLst/>
          </a:prstGeom>
        </p:spPr>
        <p:txBody>
          <a:bodyPr wrap="square">
            <a:spAutoFit/>
          </a:bodyPr>
          <a:lstStyle/>
          <a:p>
            <a:r>
              <a:rPr lang="en-GB" dirty="0" err="1" smtClean="0">
                <a:latin typeface="Courier" pitchFamily="49" charset="0"/>
              </a:rPr>
              <a:t>gedit</a:t>
            </a:r>
            <a:r>
              <a:rPr lang="en-GB" dirty="0" smtClean="0">
                <a:latin typeface="Courier" pitchFamily="49" charset="0"/>
              </a:rPr>
              <a:t> </a:t>
            </a:r>
            <a:r>
              <a:rPr lang="en-GB" dirty="0" err="1" smtClean="0">
                <a:latin typeface="Courier" pitchFamily="49" charset="0"/>
              </a:rPr>
              <a:t>mito_coverage.sample_summary</a:t>
            </a:r>
            <a:r>
              <a:rPr lang="en-GB" dirty="0" smtClean="0">
                <a:latin typeface="Courier" pitchFamily="49" charset="0"/>
              </a:rPr>
              <a:t> &amp;</a:t>
            </a:r>
            <a:endParaRPr lang="en-GB" dirty="0">
              <a:latin typeface="Courier" pitchFamily="49" charset="0"/>
            </a:endParaRPr>
          </a:p>
        </p:txBody>
      </p:sp>
      <p:sp>
        <p:nvSpPr>
          <p:cNvPr id="12" name="Rettangolo 11"/>
          <p:cNvSpPr/>
          <p:nvPr/>
        </p:nvSpPr>
        <p:spPr>
          <a:xfrm>
            <a:off x="216024" y="4502504"/>
            <a:ext cx="8676456" cy="553998"/>
          </a:xfrm>
          <a:prstGeom prst="rect">
            <a:avLst/>
          </a:prstGeom>
        </p:spPr>
        <p:txBody>
          <a:bodyPr wrap="square">
            <a:spAutoFit/>
          </a:bodyPr>
          <a:lstStyle/>
          <a:p>
            <a:r>
              <a:rPr lang="en-US" sz="1000" dirty="0" err="1"/>
              <a:t>sample_id</a:t>
            </a:r>
            <a:r>
              <a:rPr lang="en-US" sz="1000" dirty="0"/>
              <a:t>	total	mean	</a:t>
            </a:r>
            <a:r>
              <a:rPr lang="en-US" sz="1000" dirty="0" err="1"/>
              <a:t>granular_third_quartile</a:t>
            </a:r>
            <a:r>
              <a:rPr lang="en-US" sz="1000" dirty="0"/>
              <a:t>	</a:t>
            </a:r>
            <a:r>
              <a:rPr lang="en-US" sz="1000" dirty="0" err="1"/>
              <a:t>granular_median</a:t>
            </a:r>
            <a:r>
              <a:rPr lang="en-US" sz="1000" dirty="0"/>
              <a:t>	</a:t>
            </a:r>
            <a:r>
              <a:rPr lang="en-US" sz="1000" dirty="0" err="1"/>
              <a:t>granular_first_quartile</a:t>
            </a:r>
            <a:r>
              <a:rPr lang="en-US" sz="1000" dirty="0"/>
              <a:t>	%_bases_above_15</a:t>
            </a:r>
          </a:p>
          <a:p>
            <a:r>
              <a:rPr lang="en-US" sz="1000" dirty="0"/>
              <a:t>yeast	3094652		</a:t>
            </a:r>
            <a:r>
              <a:rPr lang="en-US" sz="1000" dirty="0" smtClean="0"/>
              <a:t>36.08</a:t>
            </a:r>
            <a:r>
              <a:rPr lang="en-US" sz="1000" dirty="0"/>
              <a:t>	51	39	27	82.7</a:t>
            </a:r>
          </a:p>
          <a:p>
            <a:r>
              <a:rPr lang="en-US" sz="1000" dirty="0"/>
              <a:t>Total	3094652		</a:t>
            </a:r>
            <a:r>
              <a:rPr lang="en-US" sz="1000" dirty="0" smtClean="0"/>
              <a:t>36.08</a:t>
            </a:r>
            <a:r>
              <a:rPr lang="en-US" sz="1000" dirty="0"/>
              <a:t>	N/A	N/A	N/A</a:t>
            </a:r>
          </a:p>
        </p:txBody>
      </p:sp>
    </p:spTree>
    <p:extLst>
      <p:ext uri="{BB962C8B-B14F-4D97-AF65-F5344CB8AC3E}">
        <p14:creationId xmlns:p14="http://schemas.microsoft.com/office/powerpoint/2010/main" val="171263253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ectangle 6"/>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 name="Rectangle 2"/>
          <p:cNvSpPr/>
          <p:nvPr/>
        </p:nvSpPr>
        <p:spPr>
          <a:xfrm>
            <a:off x="29384" y="1544766"/>
            <a:ext cx="9196500" cy="4001095"/>
          </a:xfrm>
          <a:prstGeom prst="rect">
            <a:avLst/>
          </a:prstGeom>
        </p:spPr>
        <p:txBody>
          <a:bodyPr wrap="square">
            <a:spAutoFit/>
          </a:bodyPr>
          <a:lstStyle/>
          <a:p>
            <a:r>
              <a:rPr lang="en-GB" dirty="0" smtClean="0">
                <a:latin typeface="Courier" pitchFamily="49" charset="0"/>
              </a:rPr>
              <a:t>more </a:t>
            </a:r>
            <a:r>
              <a:rPr lang="en-GB" dirty="0" err="1" smtClean="0">
                <a:latin typeface="Courier" pitchFamily="49" charset="0"/>
              </a:rPr>
              <a:t>mito_coverage</a:t>
            </a:r>
            <a:r>
              <a:rPr lang="en-GB" dirty="0" smtClean="0">
                <a:latin typeface="Courier" pitchFamily="49" charset="0"/>
              </a:rPr>
              <a:t> </a:t>
            </a:r>
            <a:r>
              <a:rPr lang="en-GB" dirty="0" smtClean="0"/>
              <a:t>(have a look at the file before you start R)</a:t>
            </a:r>
          </a:p>
          <a:p>
            <a:endParaRPr lang="en-GB" dirty="0"/>
          </a:p>
          <a:p>
            <a:endParaRPr lang="en-GB" dirty="0" smtClean="0"/>
          </a:p>
          <a:p>
            <a:r>
              <a:rPr lang="en-GB" dirty="0" smtClean="0">
                <a:latin typeface="Courier New" panose="02070309020205020404" pitchFamily="49" charset="0"/>
                <a:cs typeface="Courier New" panose="02070309020205020404" pitchFamily="49" charset="0"/>
              </a:rPr>
              <a:t>module load r</a:t>
            </a:r>
          </a:p>
          <a:p>
            <a:r>
              <a:rPr lang="en-GB" dirty="0" smtClean="0">
                <a:latin typeface="Courier New" panose="02070309020205020404" pitchFamily="49" charset="0"/>
                <a:cs typeface="Courier New" panose="02070309020205020404" pitchFamily="49" charset="0"/>
              </a:rPr>
              <a:t>R</a:t>
            </a:r>
          </a:p>
          <a:p>
            <a:endParaRPr lang="en-GB" dirty="0" smtClean="0">
              <a:latin typeface="Courier New" panose="02070309020205020404" pitchFamily="49" charset="0"/>
              <a:cs typeface="Courier New" panose="02070309020205020404" pitchFamily="49" charset="0"/>
            </a:endParaRPr>
          </a:p>
          <a:p>
            <a:r>
              <a:rPr lang="en-GB" sz="1600" dirty="0">
                <a:latin typeface="Courier New" panose="02070309020205020404" pitchFamily="49" charset="0"/>
                <a:cs typeface="Courier New" panose="02070309020205020404" pitchFamily="49" charset="0"/>
              </a:rPr>
              <a:t>data &lt;- </a:t>
            </a:r>
            <a:r>
              <a:rPr lang="en-GB" sz="1600" dirty="0" err="1">
                <a:latin typeface="Courier New" panose="02070309020205020404" pitchFamily="49" charset="0"/>
                <a:cs typeface="Courier New" panose="02070309020205020404" pitchFamily="49" charset="0"/>
              </a:rPr>
              <a:t>read.table</a:t>
            </a:r>
            <a:r>
              <a:rPr lang="en-GB" sz="1600" dirty="0">
                <a:latin typeface="Courier New" panose="02070309020205020404" pitchFamily="49" charset="0"/>
                <a:cs typeface="Courier New" panose="02070309020205020404" pitchFamily="49" charset="0"/>
              </a:rPr>
              <a:t>("/</a:t>
            </a:r>
            <a:r>
              <a:rPr lang="en-GB" sz="1600" dirty="0" err="1">
                <a:latin typeface="Courier New" panose="02070309020205020404" pitchFamily="49" charset="0"/>
                <a:cs typeface="Courier New" panose="02070309020205020404" pitchFamily="49" charset="0"/>
              </a:rPr>
              <a:t>pico</a:t>
            </a:r>
            <a:r>
              <a:rPr lang="en-GB" sz="1600" dirty="0">
                <a:latin typeface="Courier New" panose="02070309020205020404" pitchFamily="49" charset="0"/>
                <a:cs typeface="Courier New" panose="02070309020205020404" pitchFamily="49" charset="0"/>
              </a:rPr>
              <a:t>/scratch/</a:t>
            </a:r>
            <a:r>
              <a:rPr lang="en-GB" sz="1600" dirty="0" err="1">
                <a:latin typeface="Courier New" panose="02070309020205020404" pitchFamily="49" charset="0"/>
                <a:cs typeface="Courier New" panose="02070309020205020404" pitchFamily="49" charset="0"/>
              </a:rPr>
              <a:t>userexternal</a:t>
            </a:r>
            <a:r>
              <a:rPr lang="en-GB" sz="1600" dirty="0">
                <a:latin typeface="Courier New" panose="02070309020205020404" pitchFamily="49" charset="0"/>
                <a:cs typeface="Courier New" panose="02070309020205020404" pitchFamily="49" charset="0"/>
              </a:rPr>
              <a:t>/cbatini0/day3/</a:t>
            </a:r>
            <a:r>
              <a:rPr lang="en-GB" sz="1600" dirty="0" err="1">
                <a:latin typeface="Courier New" panose="02070309020205020404" pitchFamily="49" charset="0"/>
                <a:cs typeface="Courier New" panose="02070309020205020404" pitchFamily="49" charset="0"/>
              </a:rPr>
              <a:t>mito_coverage</a:t>
            </a:r>
            <a:r>
              <a:rPr lang="en-GB" sz="1600" dirty="0">
                <a:latin typeface="Courier New" panose="02070309020205020404" pitchFamily="49" charset="0"/>
                <a:cs typeface="Courier New" panose="02070309020205020404" pitchFamily="49" charset="0"/>
              </a:rPr>
              <a:t>", </a:t>
            </a:r>
            <a:r>
              <a:rPr lang="en-GB" sz="1600" dirty="0" err="1">
                <a:latin typeface="Courier New" panose="02070309020205020404" pitchFamily="49" charset="0"/>
                <a:cs typeface="Courier New" panose="02070309020205020404" pitchFamily="49" charset="0"/>
              </a:rPr>
              <a:t>sep</a:t>
            </a:r>
            <a:r>
              <a:rPr lang="en-GB" sz="1600" dirty="0">
                <a:latin typeface="Courier New" panose="02070309020205020404" pitchFamily="49" charset="0"/>
                <a:cs typeface="Courier New" panose="02070309020205020404" pitchFamily="49" charset="0"/>
              </a:rPr>
              <a:t>="\t", header=T</a:t>
            </a:r>
            <a:r>
              <a:rPr lang="en-GB" sz="1600" dirty="0" smtClean="0">
                <a:latin typeface="Courier New" panose="02070309020205020404" pitchFamily="49" charset="0"/>
                <a:cs typeface="Courier New" panose="02070309020205020404" pitchFamily="49" charset="0"/>
              </a:rPr>
              <a:t>)</a:t>
            </a:r>
          </a:p>
          <a:p>
            <a:r>
              <a:rPr lang="en-GB" sz="1600" dirty="0" smtClean="0">
                <a:latin typeface="Courier New" panose="02070309020205020404" pitchFamily="49" charset="0"/>
                <a:cs typeface="Courier New" panose="02070309020205020404" pitchFamily="49" charset="0"/>
              </a:rPr>
              <a:t>names(data)</a:t>
            </a:r>
            <a:endParaRPr lang="en-GB" sz="1600" dirty="0">
              <a:latin typeface="Courier New" panose="02070309020205020404" pitchFamily="49" charset="0"/>
              <a:cs typeface="Courier New" panose="02070309020205020404" pitchFamily="49" charset="0"/>
            </a:endParaRPr>
          </a:p>
          <a:p>
            <a:r>
              <a:rPr lang="en-GB" sz="1600" dirty="0" err="1">
                <a:latin typeface="Courier New" panose="02070309020205020404" pitchFamily="49" charset="0"/>
                <a:cs typeface="Courier New" panose="02070309020205020404" pitchFamily="49" charset="0"/>
              </a:rPr>
              <a:t>old_col</a:t>
            </a:r>
            <a:r>
              <a:rPr lang="en-GB" sz="1600" dirty="0">
                <a:latin typeface="Courier New" panose="02070309020205020404" pitchFamily="49" charset="0"/>
                <a:cs typeface="Courier New" panose="02070309020205020404" pitchFamily="49" charset="0"/>
              </a:rPr>
              <a:t>&lt;-</a:t>
            </a:r>
            <a:r>
              <a:rPr lang="en-GB" sz="1600" dirty="0" err="1" smtClean="0">
                <a:latin typeface="Courier New" panose="02070309020205020404" pitchFamily="49" charset="0"/>
                <a:cs typeface="Courier New" panose="02070309020205020404" pitchFamily="49" charset="0"/>
              </a:rPr>
              <a:t>data$Locus</a:t>
            </a:r>
            <a:endParaRPr lang="en-GB" sz="1600" dirty="0">
              <a:latin typeface="Courier New" panose="02070309020205020404" pitchFamily="49" charset="0"/>
              <a:cs typeface="Courier New" panose="02070309020205020404" pitchFamily="49" charset="0"/>
            </a:endParaRPr>
          </a:p>
          <a:p>
            <a:r>
              <a:rPr lang="en-GB" sz="1600" dirty="0" err="1">
                <a:latin typeface="Courier New" panose="02070309020205020404" pitchFamily="49" charset="0"/>
                <a:cs typeface="Courier New" panose="02070309020205020404" pitchFamily="49" charset="0"/>
              </a:rPr>
              <a:t>new_col</a:t>
            </a:r>
            <a:r>
              <a:rPr lang="en-GB" sz="1600" dirty="0">
                <a:latin typeface="Courier New" panose="02070309020205020404" pitchFamily="49" charset="0"/>
                <a:cs typeface="Courier New" panose="02070309020205020404" pitchFamily="49" charset="0"/>
              </a:rPr>
              <a:t>&lt;-</a:t>
            </a:r>
            <a:r>
              <a:rPr lang="en-GB" sz="1600" dirty="0" err="1">
                <a:latin typeface="Courier New" panose="02070309020205020404" pitchFamily="49" charset="0"/>
                <a:cs typeface="Courier New" panose="02070309020205020404" pitchFamily="49" charset="0"/>
              </a:rPr>
              <a:t>gsub</a:t>
            </a:r>
            <a:r>
              <a:rPr lang="en-GB" sz="1600" dirty="0">
                <a:latin typeface="Courier New" panose="02070309020205020404" pitchFamily="49" charset="0"/>
                <a:cs typeface="Courier New" panose="02070309020205020404" pitchFamily="49" charset="0"/>
              </a:rPr>
              <a:t>("Mito:","",</a:t>
            </a:r>
            <a:r>
              <a:rPr lang="en-GB" sz="1600" dirty="0" err="1">
                <a:latin typeface="Courier New" panose="02070309020205020404" pitchFamily="49" charset="0"/>
                <a:cs typeface="Courier New" panose="02070309020205020404" pitchFamily="49" charset="0"/>
              </a:rPr>
              <a:t>as.character</a:t>
            </a:r>
            <a:r>
              <a:rPr lang="en-GB" sz="1600" dirty="0">
                <a:latin typeface="Courier New" panose="02070309020205020404" pitchFamily="49" charset="0"/>
                <a:cs typeface="Courier New" panose="02070309020205020404" pitchFamily="49" charset="0"/>
              </a:rPr>
              <a:t>(</a:t>
            </a:r>
            <a:r>
              <a:rPr lang="en-GB" sz="1600" dirty="0" err="1">
                <a:latin typeface="Courier New" panose="02070309020205020404" pitchFamily="49" charset="0"/>
                <a:cs typeface="Courier New" panose="02070309020205020404" pitchFamily="49" charset="0"/>
              </a:rPr>
              <a:t>old_col</a:t>
            </a:r>
            <a:r>
              <a:rPr lang="en-GB" sz="1600" dirty="0">
                <a:latin typeface="Courier New" panose="02070309020205020404" pitchFamily="49" charset="0"/>
                <a:cs typeface="Courier New" panose="02070309020205020404" pitchFamily="49" charset="0"/>
              </a:rPr>
              <a:t>))</a:t>
            </a:r>
          </a:p>
          <a:p>
            <a:r>
              <a:rPr lang="en-GB" sz="1600" dirty="0">
                <a:latin typeface="Courier New" panose="02070309020205020404" pitchFamily="49" charset="0"/>
                <a:cs typeface="Courier New" panose="02070309020205020404" pitchFamily="49" charset="0"/>
              </a:rPr>
              <a:t>data["</a:t>
            </a:r>
            <a:r>
              <a:rPr lang="en-GB" sz="1600" dirty="0" err="1">
                <a:latin typeface="Courier New" panose="02070309020205020404" pitchFamily="49" charset="0"/>
                <a:cs typeface="Courier New" panose="02070309020205020404" pitchFamily="49" charset="0"/>
              </a:rPr>
              <a:t>pos</a:t>
            </a:r>
            <a:r>
              <a:rPr lang="en-GB" sz="1600" dirty="0" smtClean="0">
                <a:latin typeface="Courier New" panose="02070309020205020404" pitchFamily="49" charset="0"/>
                <a:cs typeface="Courier New" panose="02070309020205020404" pitchFamily="49" charset="0"/>
              </a:rPr>
              <a:t>"]&lt;-</a:t>
            </a:r>
            <a:r>
              <a:rPr lang="en-GB" sz="1600" dirty="0" err="1">
                <a:latin typeface="Courier New" panose="02070309020205020404" pitchFamily="49" charset="0"/>
                <a:cs typeface="Courier New" panose="02070309020205020404" pitchFamily="49" charset="0"/>
              </a:rPr>
              <a:t>new_col</a:t>
            </a:r>
            <a:endParaRPr lang="en-GB" sz="1600" dirty="0">
              <a:latin typeface="Courier New" panose="02070309020205020404" pitchFamily="49" charset="0"/>
              <a:cs typeface="Courier New" panose="02070309020205020404" pitchFamily="49" charset="0"/>
            </a:endParaRPr>
          </a:p>
          <a:p>
            <a:r>
              <a:rPr lang="en-GB" sz="1600" dirty="0" smtClean="0">
                <a:latin typeface="Courier New" panose="02070309020205020404" pitchFamily="49" charset="0"/>
                <a:cs typeface="Courier New" panose="02070309020205020404" pitchFamily="49" charset="0"/>
              </a:rPr>
              <a:t>plot(</a:t>
            </a:r>
            <a:r>
              <a:rPr lang="en-GB" sz="1600" dirty="0" err="1" smtClean="0">
                <a:latin typeface="Courier New" panose="02070309020205020404" pitchFamily="49" charset="0"/>
                <a:cs typeface="Courier New" panose="02070309020205020404" pitchFamily="49" charset="0"/>
              </a:rPr>
              <a:t>data$pos,data$Depth_for_yeast,type</a:t>
            </a:r>
            <a:r>
              <a:rPr lang="en-GB" sz="1600" dirty="0">
                <a:latin typeface="Courier New" panose="02070309020205020404" pitchFamily="49" charset="0"/>
                <a:cs typeface="Courier New" panose="02070309020205020404" pitchFamily="49" charset="0"/>
              </a:rPr>
              <a:t>="l")</a:t>
            </a:r>
          </a:p>
          <a:p>
            <a:endParaRPr lang="en-GB" dirty="0">
              <a:latin typeface="Courier New" panose="02070309020205020404" pitchFamily="49" charset="0"/>
              <a:cs typeface="Courier New" panose="02070309020205020404" pitchFamily="49" charset="0"/>
            </a:endParaRPr>
          </a:p>
        </p:txBody>
      </p:sp>
      <p:sp>
        <p:nvSpPr>
          <p:cNvPr id="4" name="TextBox 3"/>
          <p:cNvSpPr txBox="1"/>
          <p:nvPr/>
        </p:nvSpPr>
        <p:spPr>
          <a:xfrm>
            <a:off x="0" y="0"/>
            <a:ext cx="2583208" cy="461665"/>
          </a:xfrm>
          <a:prstGeom prst="rect">
            <a:avLst/>
          </a:prstGeom>
          <a:noFill/>
        </p:spPr>
        <p:txBody>
          <a:bodyPr wrap="none" rtlCol="0">
            <a:spAutoFit/>
          </a:bodyPr>
          <a:lstStyle/>
          <a:p>
            <a:r>
              <a:rPr lang="en-GB" sz="2400" dirty="0" smtClean="0">
                <a:solidFill>
                  <a:schemeClr val="accent6">
                    <a:lumMod val="75000"/>
                  </a:schemeClr>
                </a:solidFill>
              </a:rPr>
              <a:t>BAM QC - coverage</a:t>
            </a:r>
          </a:p>
        </p:txBody>
      </p:sp>
      <p:sp>
        <p:nvSpPr>
          <p:cNvPr id="5" name="Rectangle 2"/>
          <p:cNvSpPr/>
          <p:nvPr/>
        </p:nvSpPr>
        <p:spPr>
          <a:xfrm>
            <a:off x="179512" y="1034881"/>
            <a:ext cx="1976834" cy="369332"/>
          </a:xfrm>
          <a:prstGeom prst="rect">
            <a:avLst/>
          </a:prstGeom>
        </p:spPr>
        <p:txBody>
          <a:bodyPr wrap="square">
            <a:spAutoFit/>
          </a:bodyPr>
          <a:lstStyle/>
          <a:p>
            <a:r>
              <a:rPr lang="en-GB" dirty="0" smtClean="0"/>
              <a:t>Plot coverage in R</a:t>
            </a:r>
            <a:endParaRPr lang="en-GB" dirty="0"/>
          </a:p>
        </p:txBody>
      </p:sp>
    </p:spTree>
    <p:extLst>
      <p:ext uri="{BB962C8B-B14F-4D97-AF65-F5344CB8AC3E}">
        <p14:creationId xmlns:p14="http://schemas.microsoft.com/office/powerpoint/2010/main" val="25720356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3" name="Rectangle 62"/>
          <p:cNvSpPr/>
          <p:nvPr/>
        </p:nvSpPr>
        <p:spPr>
          <a:xfrm>
            <a:off x="352425" y="826554"/>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nvGrpSpPr>
          <p:cNvPr id="2" name="Gruppo 1"/>
          <p:cNvGrpSpPr/>
          <p:nvPr/>
        </p:nvGrpSpPr>
        <p:grpSpPr>
          <a:xfrm>
            <a:off x="2281765" y="121000"/>
            <a:ext cx="4536504" cy="6591250"/>
            <a:chOff x="2281765" y="121000"/>
            <a:chExt cx="4536504" cy="6591250"/>
          </a:xfrm>
        </p:grpSpPr>
        <p:grpSp>
          <p:nvGrpSpPr>
            <p:cNvPr id="114" name="Gruppo 113"/>
            <p:cNvGrpSpPr/>
            <p:nvPr/>
          </p:nvGrpSpPr>
          <p:grpSpPr>
            <a:xfrm>
              <a:off x="3361885" y="121000"/>
              <a:ext cx="2376264" cy="432048"/>
              <a:chOff x="179512" y="75982"/>
              <a:chExt cx="2376264" cy="432048"/>
            </a:xfrm>
          </p:grpSpPr>
          <p:sp>
            <p:nvSpPr>
              <p:cNvPr id="4" name="Rounded Rectangle 3"/>
              <p:cNvSpPr/>
              <p:nvPr/>
            </p:nvSpPr>
            <p:spPr>
              <a:xfrm>
                <a:off x="179512" y="75982"/>
                <a:ext cx="2376264"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p:cNvSpPr txBox="1"/>
              <p:nvPr/>
            </p:nvSpPr>
            <p:spPr>
              <a:xfrm>
                <a:off x="452878" y="107340"/>
                <a:ext cx="1809085" cy="369332"/>
              </a:xfrm>
              <a:prstGeom prst="rect">
                <a:avLst/>
              </a:prstGeom>
              <a:noFill/>
            </p:spPr>
            <p:txBody>
              <a:bodyPr wrap="none" rtlCol="0">
                <a:spAutoFit/>
              </a:bodyPr>
              <a:lstStyle/>
              <a:p>
                <a:r>
                  <a:rPr lang="en-GB" dirty="0" smtClean="0"/>
                  <a:t>raw </a:t>
                </a:r>
                <a:r>
                  <a:rPr lang="en-GB" dirty="0"/>
                  <a:t>reads </a:t>
                </a:r>
                <a:r>
                  <a:rPr lang="en-GB" dirty="0" smtClean="0"/>
                  <a:t>(.</a:t>
                </a:r>
                <a:r>
                  <a:rPr lang="en-GB" dirty="0" err="1" smtClean="0"/>
                  <a:t>fastq</a:t>
                </a:r>
                <a:r>
                  <a:rPr lang="en-GB" dirty="0" smtClean="0"/>
                  <a:t>)</a:t>
                </a:r>
              </a:p>
            </p:txBody>
          </p:sp>
        </p:grpSp>
        <p:grpSp>
          <p:nvGrpSpPr>
            <p:cNvPr id="115" name="Gruppo 114"/>
            <p:cNvGrpSpPr/>
            <p:nvPr/>
          </p:nvGrpSpPr>
          <p:grpSpPr>
            <a:xfrm>
              <a:off x="2780590" y="717144"/>
              <a:ext cx="3538854" cy="1450289"/>
              <a:chOff x="2657434" y="132479"/>
              <a:chExt cx="3538854" cy="1450289"/>
            </a:xfrm>
          </p:grpSpPr>
          <p:sp>
            <p:nvSpPr>
              <p:cNvPr id="6" name="Rounded Rectangle 5"/>
              <p:cNvSpPr/>
              <p:nvPr/>
            </p:nvSpPr>
            <p:spPr>
              <a:xfrm>
                <a:off x="2671386" y="132479"/>
                <a:ext cx="3474582" cy="1450289"/>
              </a:xfrm>
              <a:prstGeom prst="round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p:cNvSpPr txBox="1"/>
              <p:nvPr/>
            </p:nvSpPr>
            <p:spPr>
              <a:xfrm>
                <a:off x="2657434" y="261530"/>
                <a:ext cx="3538854" cy="369332"/>
              </a:xfrm>
              <a:prstGeom prst="rect">
                <a:avLst/>
              </a:prstGeom>
              <a:noFill/>
            </p:spPr>
            <p:txBody>
              <a:bodyPr wrap="none" rtlCol="0">
                <a:spAutoFit/>
              </a:bodyPr>
              <a:lstStyle/>
              <a:p>
                <a:r>
                  <a:rPr lang="en-GB" dirty="0" smtClean="0">
                    <a:solidFill>
                      <a:schemeClr val="bg1"/>
                    </a:solidFill>
                  </a:rPr>
                  <a:t>1. alignment to a reference genome</a:t>
                </a:r>
              </a:p>
            </p:txBody>
          </p:sp>
          <p:sp>
            <p:nvSpPr>
              <p:cNvPr id="8" name="TextBox 7"/>
              <p:cNvSpPr txBox="1"/>
              <p:nvPr/>
            </p:nvSpPr>
            <p:spPr>
              <a:xfrm>
                <a:off x="2848780" y="571162"/>
                <a:ext cx="1392882" cy="523220"/>
              </a:xfrm>
              <a:prstGeom prst="rect">
                <a:avLst/>
              </a:prstGeom>
              <a:noFill/>
            </p:spPr>
            <p:txBody>
              <a:bodyPr wrap="none" rtlCol="0">
                <a:spAutoFit/>
              </a:bodyPr>
              <a:lstStyle/>
              <a:p>
                <a:pPr algn="ctr"/>
                <a:r>
                  <a:rPr lang="en-GB" sz="1400" dirty="0" smtClean="0"/>
                  <a:t>close reference?</a:t>
                </a:r>
              </a:p>
              <a:p>
                <a:pPr algn="ctr"/>
                <a:r>
                  <a:rPr lang="en-GB" sz="1400" dirty="0" smtClean="0"/>
                  <a:t>time limited?</a:t>
                </a:r>
              </a:p>
            </p:txBody>
          </p:sp>
          <p:sp>
            <p:nvSpPr>
              <p:cNvPr id="9" name="TextBox 8"/>
              <p:cNvSpPr txBox="1"/>
              <p:nvPr/>
            </p:nvSpPr>
            <p:spPr>
              <a:xfrm>
                <a:off x="3332305" y="1182380"/>
                <a:ext cx="491160" cy="307777"/>
              </a:xfrm>
              <a:prstGeom prst="rect">
                <a:avLst/>
              </a:prstGeom>
              <a:noFill/>
            </p:spPr>
            <p:txBody>
              <a:bodyPr wrap="none" rtlCol="0">
                <a:spAutoFit/>
              </a:bodyPr>
              <a:lstStyle/>
              <a:p>
                <a:pPr algn="ctr"/>
                <a:r>
                  <a:rPr lang="en-GB" sz="1400" dirty="0" smtClean="0">
                    <a:solidFill>
                      <a:schemeClr val="accent6">
                        <a:lumMod val="75000"/>
                      </a:schemeClr>
                    </a:solidFill>
                  </a:rPr>
                  <a:t>bwa</a:t>
                </a:r>
              </a:p>
            </p:txBody>
          </p:sp>
          <p:sp>
            <p:nvSpPr>
              <p:cNvPr id="10" name="TextBox 9"/>
              <p:cNvSpPr txBox="1"/>
              <p:nvPr/>
            </p:nvSpPr>
            <p:spPr>
              <a:xfrm>
                <a:off x="4415400" y="599504"/>
                <a:ext cx="1509709" cy="523220"/>
              </a:xfrm>
              <a:prstGeom prst="rect">
                <a:avLst/>
              </a:prstGeom>
              <a:noFill/>
            </p:spPr>
            <p:txBody>
              <a:bodyPr wrap="none" rtlCol="0">
                <a:spAutoFit/>
              </a:bodyPr>
              <a:lstStyle/>
              <a:p>
                <a:pPr algn="ctr"/>
                <a:r>
                  <a:rPr lang="en-GB" sz="1400" dirty="0" smtClean="0"/>
                  <a:t>distant reference?</a:t>
                </a:r>
              </a:p>
              <a:p>
                <a:pPr algn="ctr"/>
                <a:endParaRPr lang="en-GB" sz="1400" dirty="0" smtClean="0"/>
              </a:p>
            </p:txBody>
          </p:sp>
          <p:sp>
            <p:nvSpPr>
              <p:cNvPr id="11" name="TextBox 10"/>
              <p:cNvSpPr txBox="1"/>
              <p:nvPr/>
            </p:nvSpPr>
            <p:spPr>
              <a:xfrm>
                <a:off x="4811952" y="1182380"/>
                <a:ext cx="716606" cy="307777"/>
              </a:xfrm>
              <a:prstGeom prst="rect">
                <a:avLst/>
              </a:prstGeom>
              <a:noFill/>
            </p:spPr>
            <p:txBody>
              <a:bodyPr wrap="none" rtlCol="0">
                <a:spAutoFit/>
              </a:bodyPr>
              <a:lstStyle/>
              <a:p>
                <a:pPr algn="ctr"/>
                <a:r>
                  <a:rPr lang="en-GB" sz="1400" dirty="0" smtClean="0">
                    <a:solidFill>
                      <a:schemeClr val="accent6">
                        <a:lumMod val="75000"/>
                      </a:schemeClr>
                    </a:solidFill>
                  </a:rPr>
                  <a:t>stampy</a:t>
                </a:r>
              </a:p>
            </p:txBody>
          </p:sp>
        </p:grpSp>
        <p:grpSp>
          <p:nvGrpSpPr>
            <p:cNvPr id="108" name="Gruppo 107"/>
            <p:cNvGrpSpPr/>
            <p:nvPr/>
          </p:nvGrpSpPr>
          <p:grpSpPr>
            <a:xfrm>
              <a:off x="3170046" y="2331529"/>
              <a:ext cx="2759942" cy="432048"/>
              <a:chOff x="6113798" y="1700808"/>
              <a:chExt cx="2759942" cy="432048"/>
            </a:xfrm>
          </p:grpSpPr>
          <p:sp>
            <p:nvSpPr>
              <p:cNvPr id="12" name="Rounded Rectangle 11"/>
              <p:cNvSpPr/>
              <p:nvPr/>
            </p:nvSpPr>
            <p:spPr>
              <a:xfrm>
                <a:off x="6113798" y="1700808"/>
                <a:ext cx="2759942"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p:cNvSpPr txBox="1"/>
              <p:nvPr/>
            </p:nvSpPr>
            <p:spPr>
              <a:xfrm>
                <a:off x="6161992" y="1736890"/>
                <a:ext cx="2637453" cy="369332"/>
              </a:xfrm>
              <a:prstGeom prst="rect">
                <a:avLst/>
              </a:prstGeom>
              <a:noFill/>
            </p:spPr>
            <p:txBody>
              <a:bodyPr wrap="none" rtlCol="0">
                <a:spAutoFit/>
              </a:bodyPr>
              <a:lstStyle/>
              <a:p>
                <a:r>
                  <a:rPr lang="en-GB" dirty="0" smtClean="0"/>
                  <a:t>aligned reads (.</a:t>
                </a:r>
                <a:r>
                  <a:rPr lang="en-GB" dirty="0" err="1" smtClean="0"/>
                  <a:t>sam</a:t>
                </a:r>
                <a:r>
                  <a:rPr lang="en-GB" dirty="0" smtClean="0"/>
                  <a:t>/.bam)</a:t>
                </a:r>
              </a:p>
            </p:txBody>
          </p:sp>
        </p:grpSp>
        <p:grpSp>
          <p:nvGrpSpPr>
            <p:cNvPr id="71" name="Group 70"/>
            <p:cNvGrpSpPr/>
            <p:nvPr/>
          </p:nvGrpSpPr>
          <p:grpSpPr>
            <a:xfrm>
              <a:off x="2281765" y="2927673"/>
              <a:ext cx="4536504" cy="1512168"/>
              <a:chOff x="2671385" y="2276872"/>
              <a:chExt cx="4536504" cy="1512168"/>
            </a:xfrm>
          </p:grpSpPr>
          <p:sp>
            <p:nvSpPr>
              <p:cNvPr id="14" name="Rounded Rectangle 13"/>
              <p:cNvSpPr/>
              <p:nvPr/>
            </p:nvSpPr>
            <p:spPr>
              <a:xfrm>
                <a:off x="2671385" y="2276872"/>
                <a:ext cx="4536504" cy="151216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p:cNvSpPr txBox="1"/>
              <p:nvPr/>
            </p:nvSpPr>
            <p:spPr>
              <a:xfrm>
                <a:off x="3979482" y="2348880"/>
                <a:ext cx="1929567" cy="369332"/>
              </a:xfrm>
              <a:prstGeom prst="rect">
                <a:avLst/>
              </a:prstGeom>
              <a:noFill/>
            </p:spPr>
            <p:txBody>
              <a:bodyPr wrap="none" rtlCol="0">
                <a:spAutoFit/>
              </a:bodyPr>
              <a:lstStyle/>
              <a:p>
                <a:r>
                  <a:rPr lang="en-GB" dirty="0" smtClean="0">
                    <a:solidFill>
                      <a:schemeClr val="accent5">
                        <a:lumMod val="75000"/>
                      </a:schemeClr>
                    </a:solidFill>
                  </a:rPr>
                  <a:t>2. bam refinement</a:t>
                </a:r>
              </a:p>
            </p:txBody>
          </p:sp>
          <p:sp>
            <p:nvSpPr>
              <p:cNvPr id="16" name="TextBox 15"/>
              <p:cNvSpPr txBox="1"/>
              <p:nvPr/>
            </p:nvSpPr>
            <p:spPr>
              <a:xfrm>
                <a:off x="6151756" y="2705732"/>
                <a:ext cx="897092" cy="523220"/>
              </a:xfrm>
              <a:prstGeom prst="rect">
                <a:avLst/>
              </a:prstGeom>
              <a:noFill/>
            </p:spPr>
            <p:txBody>
              <a:bodyPr wrap="square" rtlCol="0">
                <a:spAutoFit/>
              </a:bodyPr>
              <a:lstStyle/>
              <a:p>
                <a:pPr algn="ctr"/>
                <a:r>
                  <a:rPr lang="en-GB" sz="1400" dirty="0" smtClean="0"/>
                  <a:t>duplicate removal</a:t>
                </a:r>
              </a:p>
            </p:txBody>
          </p:sp>
          <p:sp>
            <p:nvSpPr>
              <p:cNvPr id="17" name="TextBox 16"/>
              <p:cNvSpPr txBox="1"/>
              <p:nvPr/>
            </p:nvSpPr>
            <p:spPr>
              <a:xfrm>
                <a:off x="2764709" y="2708920"/>
                <a:ext cx="1103449" cy="523220"/>
              </a:xfrm>
              <a:prstGeom prst="rect">
                <a:avLst/>
              </a:prstGeom>
              <a:noFill/>
            </p:spPr>
            <p:txBody>
              <a:bodyPr wrap="square" rtlCol="0">
                <a:spAutoFit/>
              </a:bodyPr>
              <a:lstStyle/>
              <a:p>
                <a:pPr algn="ctr"/>
                <a:r>
                  <a:rPr lang="en-GB" sz="1400" dirty="0" smtClean="0"/>
                  <a:t>local realignment</a:t>
                </a:r>
              </a:p>
            </p:txBody>
          </p:sp>
          <p:sp>
            <p:nvSpPr>
              <p:cNvPr id="18" name="TextBox 17"/>
              <p:cNvSpPr txBox="1"/>
              <p:nvPr/>
            </p:nvSpPr>
            <p:spPr>
              <a:xfrm>
                <a:off x="4389993" y="2711763"/>
                <a:ext cx="1103449" cy="523220"/>
              </a:xfrm>
              <a:prstGeom prst="rect">
                <a:avLst/>
              </a:prstGeom>
              <a:noFill/>
            </p:spPr>
            <p:txBody>
              <a:bodyPr wrap="square" rtlCol="0">
                <a:spAutoFit/>
              </a:bodyPr>
              <a:lstStyle/>
              <a:p>
                <a:pPr algn="ctr"/>
                <a:r>
                  <a:rPr lang="en-GB" sz="1400" dirty="0" smtClean="0"/>
                  <a:t>base recalibration</a:t>
                </a:r>
              </a:p>
            </p:txBody>
          </p:sp>
          <p:sp>
            <p:nvSpPr>
              <p:cNvPr id="19" name="TextBox 18"/>
              <p:cNvSpPr txBox="1"/>
              <p:nvPr/>
            </p:nvSpPr>
            <p:spPr>
              <a:xfrm>
                <a:off x="6282299" y="3353804"/>
                <a:ext cx="636008" cy="307777"/>
              </a:xfrm>
              <a:prstGeom prst="rect">
                <a:avLst/>
              </a:prstGeom>
              <a:noFill/>
            </p:spPr>
            <p:txBody>
              <a:bodyPr wrap="none" rtlCol="0">
                <a:spAutoFit/>
              </a:bodyPr>
              <a:lstStyle/>
              <a:p>
                <a:pPr algn="ctr"/>
                <a:r>
                  <a:rPr lang="en-GB" sz="1400" dirty="0" err="1" smtClean="0">
                    <a:solidFill>
                      <a:schemeClr val="accent6">
                        <a:lumMod val="75000"/>
                      </a:schemeClr>
                    </a:solidFill>
                  </a:rPr>
                  <a:t>picard</a:t>
                </a:r>
                <a:endParaRPr lang="en-GB" sz="1400" dirty="0" smtClean="0">
                  <a:solidFill>
                    <a:schemeClr val="accent6">
                      <a:lumMod val="75000"/>
                    </a:schemeClr>
                  </a:solidFill>
                </a:endParaRPr>
              </a:p>
            </p:txBody>
          </p:sp>
          <p:sp>
            <p:nvSpPr>
              <p:cNvPr id="20" name="TextBox 19"/>
              <p:cNvSpPr txBox="1"/>
              <p:nvPr/>
            </p:nvSpPr>
            <p:spPr>
              <a:xfrm>
                <a:off x="3031548" y="3368317"/>
                <a:ext cx="569771" cy="307777"/>
              </a:xfrm>
              <a:prstGeom prst="rect">
                <a:avLst/>
              </a:prstGeom>
              <a:noFill/>
            </p:spPr>
            <p:txBody>
              <a:bodyPr wrap="square" rtlCol="0">
                <a:spAutoFit/>
              </a:bodyPr>
              <a:lstStyle/>
              <a:p>
                <a:pPr algn="ctr"/>
                <a:r>
                  <a:rPr lang="en-GB" sz="1400" dirty="0" smtClean="0">
                    <a:solidFill>
                      <a:schemeClr val="accent6">
                        <a:lumMod val="75000"/>
                      </a:schemeClr>
                    </a:solidFill>
                  </a:rPr>
                  <a:t>GATK</a:t>
                </a:r>
              </a:p>
            </p:txBody>
          </p:sp>
          <p:sp>
            <p:nvSpPr>
              <p:cNvPr id="21" name="TextBox 20"/>
              <p:cNvSpPr txBox="1"/>
              <p:nvPr/>
            </p:nvSpPr>
            <p:spPr>
              <a:xfrm>
                <a:off x="4656924" y="3364295"/>
                <a:ext cx="569771" cy="307777"/>
              </a:xfrm>
              <a:prstGeom prst="rect">
                <a:avLst/>
              </a:prstGeom>
              <a:noFill/>
            </p:spPr>
            <p:txBody>
              <a:bodyPr wrap="none" rtlCol="0">
                <a:spAutoFit/>
              </a:bodyPr>
              <a:lstStyle/>
              <a:p>
                <a:pPr algn="ctr"/>
                <a:r>
                  <a:rPr lang="en-GB" sz="1400" dirty="0" smtClean="0">
                    <a:solidFill>
                      <a:schemeClr val="accent6">
                        <a:lumMod val="75000"/>
                      </a:schemeClr>
                    </a:solidFill>
                  </a:rPr>
                  <a:t>GATK</a:t>
                </a:r>
              </a:p>
            </p:txBody>
          </p:sp>
        </p:grpSp>
        <p:grpSp>
          <p:nvGrpSpPr>
            <p:cNvPr id="116" name="Gruppo 115"/>
            <p:cNvGrpSpPr/>
            <p:nvPr/>
          </p:nvGrpSpPr>
          <p:grpSpPr>
            <a:xfrm>
              <a:off x="2524574" y="4603937"/>
              <a:ext cx="4050886" cy="1512168"/>
              <a:chOff x="108801" y="1972731"/>
              <a:chExt cx="4050886" cy="1512168"/>
            </a:xfrm>
          </p:grpSpPr>
          <p:sp>
            <p:nvSpPr>
              <p:cNvPr id="74" name="Rounded Rectangle 73"/>
              <p:cNvSpPr/>
              <p:nvPr/>
            </p:nvSpPr>
            <p:spPr>
              <a:xfrm>
                <a:off x="108801" y="1972731"/>
                <a:ext cx="4050886" cy="151216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9" name="TextBox 78"/>
              <p:cNvSpPr txBox="1"/>
              <p:nvPr/>
            </p:nvSpPr>
            <p:spPr>
              <a:xfrm>
                <a:off x="284304" y="2050423"/>
                <a:ext cx="1160895" cy="369332"/>
              </a:xfrm>
              <a:prstGeom prst="rect">
                <a:avLst/>
              </a:prstGeom>
              <a:noFill/>
            </p:spPr>
            <p:txBody>
              <a:bodyPr wrap="none" rtlCol="0">
                <a:spAutoFit/>
              </a:bodyPr>
              <a:lstStyle/>
              <a:p>
                <a:r>
                  <a:rPr lang="en-GB" dirty="0" smtClean="0">
                    <a:solidFill>
                      <a:schemeClr val="accent5">
                        <a:lumMod val="75000"/>
                      </a:schemeClr>
                    </a:solidFill>
                  </a:rPr>
                  <a:t>3. bam QC</a:t>
                </a:r>
              </a:p>
            </p:txBody>
          </p:sp>
          <p:sp>
            <p:nvSpPr>
              <p:cNvPr id="80" name="Rectangle 79"/>
              <p:cNvSpPr/>
              <p:nvPr/>
            </p:nvSpPr>
            <p:spPr>
              <a:xfrm>
                <a:off x="2800675" y="2032313"/>
                <a:ext cx="1339277" cy="369332"/>
              </a:xfrm>
              <a:prstGeom prst="rect">
                <a:avLst/>
              </a:prstGeom>
            </p:spPr>
            <p:txBody>
              <a:bodyPr wrap="none">
                <a:spAutoFit/>
              </a:bodyPr>
              <a:lstStyle/>
              <a:p>
                <a:r>
                  <a:rPr lang="en-GB" dirty="0">
                    <a:solidFill>
                      <a:schemeClr val="accent5">
                        <a:lumMod val="75000"/>
                      </a:schemeClr>
                    </a:solidFill>
                  </a:rPr>
                  <a:t>visualization</a:t>
                </a:r>
                <a:endParaRPr lang="en-GB" dirty="0"/>
              </a:p>
            </p:txBody>
          </p:sp>
          <p:sp>
            <p:nvSpPr>
              <p:cNvPr id="81" name="TextBox 80"/>
              <p:cNvSpPr txBox="1"/>
              <p:nvPr/>
            </p:nvSpPr>
            <p:spPr>
              <a:xfrm>
                <a:off x="260704" y="2400609"/>
                <a:ext cx="2367080" cy="738664"/>
              </a:xfrm>
              <a:prstGeom prst="rect">
                <a:avLst/>
              </a:prstGeom>
              <a:noFill/>
            </p:spPr>
            <p:txBody>
              <a:bodyPr wrap="square" rtlCol="0">
                <a:spAutoFit/>
              </a:bodyPr>
              <a:lstStyle/>
              <a:p>
                <a:r>
                  <a:rPr lang="en-GB" sz="1400" dirty="0" smtClean="0"/>
                  <a:t>duplicate metrics (</a:t>
                </a:r>
                <a:r>
                  <a:rPr lang="en-GB" sz="1400" dirty="0" err="1" smtClean="0">
                    <a:solidFill>
                      <a:schemeClr val="accent6">
                        <a:lumMod val="75000"/>
                      </a:schemeClr>
                    </a:solidFill>
                  </a:rPr>
                  <a:t>picard</a:t>
                </a:r>
                <a:r>
                  <a:rPr lang="en-GB" sz="1400" dirty="0" smtClean="0"/>
                  <a:t>)</a:t>
                </a:r>
              </a:p>
              <a:p>
                <a:r>
                  <a:rPr lang="en-GB" sz="1400" dirty="0" err="1" smtClean="0"/>
                  <a:t>flagstat</a:t>
                </a:r>
                <a:r>
                  <a:rPr lang="en-GB" sz="1400" dirty="0" smtClean="0"/>
                  <a:t> (</a:t>
                </a:r>
                <a:r>
                  <a:rPr lang="en-GB" sz="1400" dirty="0" err="1" smtClean="0">
                    <a:solidFill>
                      <a:schemeClr val="accent6">
                        <a:lumMod val="75000"/>
                      </a:schemeClr>
                    </a:solidFill>
                  </a:rPr>
                  <a:t>samtools</a:t>
                </a:r>
                <a:r>
                  <a:rPr lang="en-GB" sz="1400" dirty="0" smtClean="0"/>
                  <a:t>)</a:t>
                </a:r>
              </a:p>
              <a:p>
                <a:r>
                  <a:rPr lang="en-GB" sz="1400" dirty="0" smtClean="0"/>
                  <a:t>coverage distribution (</a:t>
                </a:r>
                <a:r>
                  <a:rPr lang="en-GB" sz="1400" dirty="0">
                    <a:solidFill>
                      <a:schemeClr val="accent6">
                        <a:lumMod val="75000"/>
                      </a:schemeClr>
                    </a:solidFill>
                  </a:rPr>
                  <a:t>GATK</a:t>
                </a:r>
                <a:r>
                  <a:rPr lang="en-GB" sz="1400" dirty="0" smtClean="0"/>
                  <a:t>)</a:t>
                </a:r>
              </a:p>
            </p:txBody>
          </p:sp>
          <p:sp>
            <p:nvSpPr>
              <p:cNvPr id="82" name="Rectangle 81"/>
              <p:cNvSpPr/>
              <p:nvPr/>
            </p:nvSpPr>
            <p:spPr>
              <a:xfrm>
                <a:off x="3267790" y="2558666"/>
                <a:ext cx="445058" cy="307777"/>
              </a:xfrm>
              <a:prstGeom prst="rect">
                <a:avLst/>
              </a:prstGeom>
            </p:spPr>
            <p:txBody>
              <a:bodyPr wrap="none">
                <a:spAutoFit/>
              </a:bodyPr>
              <a:lstStyle/>
              <a:p>
                <a:r>
                  <a:rPr lang="en-GB" sz="1400" dirty="0" smtClean="0">
                    <a:solidFill>
                      <a:schemeClr val="accent6">
                        <a:lumMod val="75000"/>
                      </a:schemeClr>
                    </a:solidFill>
                  </a:rPr>
                  <a:t>IGV</a:t>
                </a:r>
                <a:endParaRPr lang="en-GB" sz="1400" dirty="0"/>
              </a:p>
            </p:txBody>
          </p:sp>
        </p:grpSp>
        <p:grpSp>
          <p:nvGrpSpPr>
            <p:cNvPr id="72" name="Gruppo 71"/>
            <p:cNvGrpSpPr/>
            <p:nvPr/>
          </p:nvGrpSpPr>
          <p:grpSpPr>
            <a:xfrm>
              <a:off x="3095125" y="6280202"/>
              <a:ext cx="2909784" cy="432048"/>
              <a:chOff x="6113798" y="1700808"/>
              <a:chExt cx="2909784" cy="432048"/>
            </a:xfrm>
          </p:grpSpPr>
          <p:sp>
            <p:nvSpPr>
              <p:cNvPr id="73" name="Rounded Rectangle 11"/>
              <p:cNvSpPr/>
              <p:nvPr/>
            </p:nvSpPr>
            <p:spPr>
              <a:xfrm>
                <a:off x="6113798" y="1700808"/>
                <a:ext cx="2856672"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7" name="TextBox 12"/>
              <p:cNvSpPr txBox="1"/>
              <p:nvPr/>
            </p:nvSpPr>
            <p:spPr>
              <a:xfrm>
                <a:off x="6161991" y="1736890"/>
                <a:ext cx="2861591" cy="369332"/>
              </a:xfrm>
              <a:prstGeom prst="rect">
                <a:avLst/>
              </a:prstGeom>
              <a:noFill/>
            </p:spPr>
            <p:txBody>
              <a:bodyPr wrap="square" rtlCol="0">
                <a:spAutoFit/>
              </a:bodyPr>
              <a:lstStyle/>
              <a:p>
                <a:r>
                  <a:rPr lang="en-GB" dirty="0" smtClean="0"/>
                  <a:t>final alignment (.</a:t>
                </a:r>
                <a:r>
                  <a:rPr lang="en-GB" dirty="0" err="1" smtClean="0"/>
                  <a:t>sam</a:t>
                </a:r>
                <a:r>
                  <a:rPr lang="en-GB" dirty="0" smtClean="0"/>
                  <a:t>/.bam)</a:t>
                </a:r>
              </a:p>
            </p:txBody>
          </p:sp>
        </p:grpSp>
      </p:grpSp>
    </p:spTree>
    <p:extLst>
      <p:ext uri="{BB962C8B-B14F-4D97-AF65-F5344CB8AC3E}">
        <p14:creationId xmlns:p14="http://schemas.microsoft.com/office/powerpoint/2010/main" val="387030298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Rectangle 6"/>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3"/>
          <p:cNvSpPr txBox="1"/>
          <p:nvPr/>
        </p:nvSpPr>
        <p:spPr>
          <a:xfrm>
            <a:off x="0" y="0"/>
            <a:ext cx="2583208" cy="461665"/>
          </a:xfrm>
          <a:prstGeom prst="rect">
            <a:avLst/>
          </a:prstGeom>
          <a:noFill/>
        </p:spPr>
        <p:txBody>
          <a:bodyPr wrap="none" rtlCol="0">
            <a:spAutoFit/>
          </a:bodyPr>
          <a:lstStyle/>
          <a:p>
            <a:r>
              <a:rPr lang="en-GB" sz="2400" dirty="0" smtClean="0">
                <a:solidFill>
                  <a:schemeClr val="accent6">
                    <a:lumMod val="75000"/>
                  </a:schemeClr>
                </a:solidFill>
              </a:rPr>
              <a:t>BAM QC - coverage</a:t>
            </a:r>
          </a:p>
        </p:txBody>
      </p:sp>
      <p:pic>
        <p:nvPicPr>
          <p:cNvPr id="59394" name="Picture 2"/>
          <p:cNvPicPr>
            <a:picLocks noChangeAspect="1" noChangeArrowheads="1"/>
          </p:cNvPicPr>
          <p:nvPr/>
        </p:nvPicPr>
        <p:blipFill>
          <a:blip r:embed="rId2" cstate="print"/>
          <a:srcRect/>
          <a:stretch>
            <a:fillRect/>
          </a:stretch>
        </p:blipFill>
        <p:spPr bwMode="auto">
          <a:xfrm>
            <a:off x="1037228" y="571500"/>
            <a:ext cx="7110484" cy="6163870"/>
          </a:xfrm>
          <a:prstGeom prst="rect">
            <a:avLst/>
          </a:prstGeom>
          <a:noFill/>
          <a:ln w="9525">
            <a:noFill/>
            <a:miter lim="800000"/>
            <a:headEnd/>
            <a:tailEnd/>
          </a:ln>
        </p:spPr>
      </p:pic>
    </p:spTree>
    <p:extLst>
      <p:ext uri="{BB962C8B-B14F-4D97-AF65-F5344CB8AC3E}">
        <p14:creationId xmlns:p14="http://schemas.microsoft.com/office/powerpoint/2010/main" val="60314676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4"/>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3132909" cy="461665"/>
          </a:xfrm>
          <a:prstGeom prst="rect">
            <a:avLst/>
          </a:prstGeom>
          <a:noFill/>
        </p:spPr>
        <p:txBody>
          <a:bodyPr wrap="none" rtlCol="0">
            <a:spAutoFit/>
          </a:bodyPr>
          <a:lstStyle/>
          <a:p>
            <a:r>
              <a:rPr lang="en-GB" sz="2400" dirty="0" smtClean="0">
                <a:solidFill>
                  <a:schemeClr val="accent6">
                    <a:lumMod val="75000"/>
                  </a:schemeClr>
                </a:solidFill>
              </a:rPr>
              <a:t>BAM visualization – IGV</a:t>
            </a:r>
          </a:p>
        </p:txBody>
      </p:sp>
      <p:sp>
        <p:nvSpPr>
          <p:cNvPr id="6" name="Rectangle 5"/>
          <p:cNvSpPr/>
          <p:nvPr/>
        </p:nvSpPr>
        <p:spPr>
          <a:xfrm>
            <a:off x="179512" y="571500"/>
            <a:ext cx="8856984" cy="646331"/>
          </a:xfrm>
          <a:prstGeom prst="rect">
            <a:avLst/>
          </a:prstGeom>
        </p:spPr>
        <p:txBody>
          <a:bodyPr wrap="square">
            <a:spAutoFit/>
          </a:bodyPr>
          <a:lstStyle/>
          <a:p>
            <a:r>
              <a:rPr lang="en-GB" dirty="0" smtClean="0">
                <a:latin typeface="Calibri" pitchFamily="34" charset="0"/>
              </a:rPr>
              <a:t>extract </a:t>
            </a:r>
            <a:r>
              <a:rPr lang="en-GB" dirty="0" err="1" smtClean="0">
                <a:latin typeface="Calibri" pitchFamily="34" charset="0"/>
              </a:rPr>
              <a:t>mtDNA</a:t>
            </a:r>
            <a:r>
              <a:rPr lang="en-GB" dirty="0" smtClean="0">
                <a:latin typeface="Calibri" pitchFamily="34" charset="0"/>
              </a:rPr>
              <a:t> from final BAM</a:t>
            </a:r>
          </a:p>
          <a:p>
            <a:r>
              <a:rPr lang="en-GB" dirty="0" err="1" smtClean="0">
                <a:latin typeface="Courier" pitchFamily="49" charset="0"/>
              </a:rPr>
              <a:t>samtools</a:t>
            </a:r>
            <a:r>
              <a:rPr lang="en-GB" dirty="0" smtClean="0">
                <a:latin typeface="Courier" pitchFamily="49" charset="0"/>
              </a:rPr>
              <a:t> </a:t>
            </a:r>
            <a:r>
              <a:rPr lang="en-GB" smtClean="0">
                <a:latin typeface="Courier" pitchFamily="49" charset="0"/>
              </a:rPr>
              <a:t>view </a:t>
            </a:r>
            <a:r>
              <a:rPr lang="en-GB" smtClean="0">
                <a:latin typeface="Courier" pitchFamily="49" charset="0"/>
              </a:rPr>
              <a:t>–b –o </a:t>
            </a:r>
            <a:r>
              <a:rPr lang="en-GB" dirty="0" err="1" smtClean="0">
                <a:latin typeface="Courier" pitchFamily="49" charset="0"/>
              </a:rPr>
              <a:t>mito.bam</a:t>
            </a:r>
            <a:r>
              <a:rPr lang="en-GB" dirty="0" smtClean="0">
                <a:latin typeface="Courier" pitchFamily="49" charset="0"/>
              </a:rPr>
              <a:t> </a:t>
            </a:r>
            <a:r>
              <a:rPr lang="it-IT" dirty="0" smtClean="0">
                <a:latin typeface="Courier" pitchFamily="49" charset="0"/>
              </a:rPr>
              <a:t>library_final_sorted.bam Mito</a:t>
            </a:r>
            <a:endParaRPr lang="en-GB" dirty="0">
              <a:latin typeface="Courier" pitchFamily="49" charset="0"/>
            </a:endParaRPr>
          </a:p>
        </p:txBody>
      </p:sp>
      <p:sp>
        <p:nvSpPr>
          <p:cNvPr id="7" name="Rectangle 5"/>
          <p:cNvSpPr/>
          <p:nvPr/>
        </p:nvSpPr>
        <p:spPr>
          <a:xfrm>
            <a:off x="179512" y="2293393"/>
            <a:ext cx="8856984" cy="923330"/>
          </a:xfrm>
          <a:prstGeom prst="rect">
            <a:avLst/>
          </a:prstGeom>
        </p:spPr>
        <p:txBody>
          <a:bodyPr wrap="square">
            <a:spAutoFit/>
          </a:bodyPr>
          <a:lstStyle/>
          <a:p>
            <a:r>
              <a:rPr lang="it-IT" dirty="0" err="1" smtClean="0">
                <a:latin typeface="Calibri" pitchFamily="34" charset="0"/>
              </a:rPr>
              <a:t>Launch</a:t>
            </a:r>
            <a:r>
              <a:rPr lang="it-IT" dirty="0" smtClean="0">
                <a:latin typeface="Calibri" pitchFamily="34" charset="0"/>
              </a:rPr>
              <a:t> IGV with Java </a:t>
            </a:r>
            <a:r>
              <a:rPr lang="it-IT" dirty="0" err="1" smtClean="0">
                <a:latin typeface="Calibri" pitchFamily="34" charset="0"/>
              </a:rPr>
              <a:t>WebStart</a:t>
            </a:r>
            <a:endParaRPr lang="it-IT" dirty="0" smtClean="0">
              <a:latin typeface="Calibri" pitchFamily="34" charset="0"/>
            </a:endParaRPr>
          </a:p>
          <a:p>
            <a:r>
              <a:rPr lang="it-IT" dirty="0" smtClean="0">
                <a:latin typeface="Calibri" pitchFamily="34" charset="0"/>
              </a:rPr>
              <a:t>Go to the Download page of IGV, </a:t>
            </a:r>
            <a:r>
              <a:rPr lang="it-IT" dirty="0" err="1" smtClean="0">
                <a:latin typeface="Calibri" pitchFamily="34" charset="0"/>
              </a:rPr>
              <a:t>register</a:t>
            </a:r>
            <a:r>
              <a:rPr lang="it-IT" dirty="0" smtClean="0">
                <a:latin typeface="Calibri" pitchFamily="34" charset="0"/>
              </a:rPr>
              <a:t> and </a:t>
            </a:r>
            <a:r>
              <a:rPr lang="it-IT" dirty="0" err="1" smtClean="0">
                <a:latin typeface="Calibri" pitchFamily="34" charset="0"/>
              </a:rPr>
              <a:t>launch</a:t>
            </a:r>
            <a:r>
              <a:rPr lang="it-IT" dirty="0" smtClean="0">
                <a:latin typeface="Calibri" pitchFamily="34" charset="0"/>
              </a:rPr>
              <a:t> the 750MB </a:t>
            </a:r>
            <a:r>
              <a:rPr lang="it-IT" dirty="0" err="1" smtClean="0">
                <a:latin typeface="Calibri" pitchFamily="34" charset="0"/>
              </a:rPr>
              <a:t>version</a:t>
            </a:r>
            <a:r>
              <a:rPr lang="it-IT" dirty="0" smtClean="0">
                <a:latin typeface="Calibri" pitchFamily="34" charset="0"/>
              </a:rPr>
              <a:t>.</a:t>
            </a:r>
          </a:p>
          <a:p>
            <a:endParaRPr lang="en-GB" dirty="0">
              <a:latin typeface="Courier" pitchFamily="49" charset="0"/>
            </a:endParaRPr>
          </a:p>
        </p:txBody>
      </p:sp>
    </p:spTree>
    <p:extLst>
      <p:ext uri="{BB962C8B-B14F-4D97-AF65-F5344CB8AC3E}">
        <p14:creationId xmlns:p14="http://schemas.microsoft.com/office/powerpoint/2010/main" val="295950489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p:cNvSpPr/>
          <p:nvPr/>
        </p:nvSpPr>
        <p:spPr>
          <a:xfrm>
            <a:off x="352425" y="826554"/>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nvGrpSpPr>
          <p:cNvPr id="114" name="Gruppo 113"/>
          <p:cNvGrpSpPr/>
          <p:nvPr/>
        </p:nvGrpSpPr>
        <p:grpSpPr>
          <a:xfrm>
            <a:off x="3361885" y="121000"/>
            <a:ext cx="2376264" cy="432048"/>
            <a:chOff x="179512" y="75982"/>
            <a:chExt cx="2376264" cy="432048"/>
          </a:xfrm>
        </p:grpSpPr>
        <p:sp>
          <p:nvSpPr>
            <p:cNvPr id="4" name="Rounded Rectangle 3"/>
            <p:cNvSpPr/>
            <p:nvPr/>
          </p:nvSpPr>
          <p:spPr>
            <a:xfrm>
              <a:off x="179512" y="75982"/>
              <a:ext cx="2376264"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p:cNvSpPr txBox="1"/>
            <p:nvPr/>
          </p:nvSpPr>
          <p:spPr>
            <a:xfrm>
              <a:off x="452878" y="107340"/>
              <a:ext cx="1809085" cy="369332"/>
            </a:xfrm>
            <a:prstGeom prst="rect">
              <a:avLst/>
            </a:prstGeom>
            <a:noFill/>
          </p:spPr>
          <p:txBody>
            <a:bodyPr wrap="none" rtlCol="0">
              <a:spAutoFit/>
            </a:bodyPr>
            <a:lstStyle/>
            <a:p>
              <a:r>
                <a:rPr lang="en-GB" dirty="0" smtClean="0"/>
                <a:t>raw </a:t>
              </a:r>
              <a:r>
                <a:rPr lang="en-GB" dirty="0"/>
                <a:t>reads </a:t>
              </a:r>
              <a:r>
                <a:rPr lang="en-GB" dirty="0" smtClean="0"/>
                <a:t>(.</a:t>
              </a:r>
              <a:r>
                <a:rPr lang="en-GB" dirty="0" err="1" smtClean="0"/>
                <a:t>fastq</a:t>
              </a:r>
              <a:r>
                <a:rPr lang="en-GB" dirty="0" smtClean="0"/>
                <a:t>)</a:t>
              </a:r>
            </a:p>
          </p:txBody>
        </p:sp>
      </p:grpSp>
      <p:grpSp>
        <p:nvGrpSpPr>
          <p:cNvPr id="115" name="Gruppo 114"/>
          <p:cNvGrpSpPr/>
          <p:nvPr/>
        </p:nvGrpSpPr>
        <p:grpSpPr>
          <a:xfrm>
            <a:off x="2780590" y="717144"/>
            <a:ext cx="3538854" cy="1450289"/>
            <a:chOff x="2657434" y="132479"/>
            <a:chExt cx="3538854" cy="1450289"/>
          </a:xfrm>
        </p:grpSpPr>
        <p:sp>
          <p:nvSpPr>
            <p:cNvPr id="6" name="Rounded Rectangle 5"/>
            <p:cNvSpPr/>
            <p:nvPr/>
          </p:nvSpPr>
          <p:spPr>
            <a:xfrm>
              <a:off x="2671386" y="132479"/>
              <a:ext cx="3474582" cy="1450289"/>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p:cNvSpPr txBox="1"/>
            <p:nvPr/>
          </p:nvSpPr>
          <p:spPr>
            <a:xfrm>
              <a:off x="2657434" y="261530"/>
              <a:ext cx="3538854" cy="369332"/>
            </a:xfrm>
            <a:prstGeom prst="rect">
              <a:avLst/>
            </a:prstGeom>
            <a:noFill/>
          </p:spPr>
          <p:txBody>
            <a:bodyPr wrap="none" rtlCol="0">
              <a:spAutoFit/>
            </a:bodyPr>
            <a:lstStyle/>
            <a:p>
              <a:r>
                <a:rPr lang="en-GB" dirty="0" smtClean="0">
                  <a:solidFill>
                    <a:schemeClr val="accent5">
                      <a:lumMod val="75000"/>
                    </a:schemeClr>
                  </a:solidFill>
                </a:rPr>
                <a:t>1. alignment to a reference genome</a:t>
              </a:r>
            </a:p>
          </p:txBody>
        </p:sp>
        <p:sp>
          <p:nvSpPr>
            <p:cNvPr id="8" name="TextBox 7"/>
            <p:cNvSpPr txBox="1"/>
            <p:nvPr/>
          </p:nvSpPr>
          <p:spPr>
            <a:xfrm>
              <a:off x="2848780" y="571162"/>
              <a:ext cx="1392882" cy="523220"/>
            </a:xfrm>
            <a:prstGeom prst="rect">
              <a:avLst/>
            </a:prstGeom>
            <a:noFill/>
          </p:spPr>
          <p:txBody>
            <a:bodyPr wrap="none" rtlCol="0">
              <a:spAutoFit/>
            </a:bodyPr>
            <a:lstStyle/>
            <a:p>
              <a:pPr algn="ctr"/>
              <a:r>
                <a:rPr lang="en-GB" sz="1400" dirty="0" smtClean="0"/>
                <a:t>close reference?</a:t>
              </a:r>
            </a:p>
            <a:p>
              <a:pPr algn="ctr"/>
              <a:r>
                <a:rPr lang="en-GB" sz="1400" dirty="0" smtClean="0"/>
                <a:t>time limited?</a:t>
              </a:r>
            </a:p>
          </p:txBody>
        </p:sp>
        <p:sp>
          <p:nvSpPr>
            <p:cNvPr id="9" name="TextBox 8"/>
            <p:cNvSpPr txBox="1"/>
            <p:nvPr/>
          </p:nvSpPr>
          <p:spPr>
            <a:xfrm>
              <a:off x="3332305" y="1182380"/>
              <a:ext cx="491160" cy="307777"/>
            </a:xfrm>
            <a:prstGeom prst="rect">
              <a:avLst/>
            </a:prstGeom>
            <a:noFill/>
          </p:spPr>
          <p:txBody>
            <a:bodyPr wrap="none" rtlCol="0">
              <a:spAutoFit/>
            </a:bodyPr>
            <a:lstStyle/>
            <a:p>
              <a:pPr algn="ctr"/>
              <a:r>
                <a:rPr lang="en-GB" sz="1400" dirty="0" smtClean="0">
                  <a:solidFill>
                    <a:schemeClr val="accent6">
                      <a:lumMod val="75000"/>
                    </a:schemeClr>
                  </a:solidFill>
                </a:rPr>
                <a:t>bwa</a:t>
              </a:r>
            </a:p>
          </p:txBody>
        </p:sp>
        <p:sp>
          <p:nvSpPr>
            <p:cNvPr id="10" name="TextBox 9"/>
            <p:cNvSpPr txBox="1"/>
            <p:nvPr/>
          </p:nvSpPr>
          <p:spPr>
            <a:xfrm>
              <a:off x="4415400" y="599504"/>
              <a:ext cx="1509709" cy="523220"/>
            </a:xfrm>
            <a:prstGeom prst="rect">
              <a:avLst/>
            </a:prstGeom>
            <a:noFill/>
          </p:spPr>
          <p:txBody>
            <a:bodyPr wrap="none" rtlCol="0">
              <a:spAutoFit/>
            </a:bodyPr>
            <a:lstStyle/>
            <a:p>
              <a:pPr algn="ctr"/>
              <a:r>
                <a:rPr lang="en-GB" sz="1400" dirty="0" smtClean="0"/>
                <a:t>distant reference?</a:t>
              </a:r>
            </a:p>
            <a:p>
              <a:pPr algn="ctr"/>
              <a:endParaRPr lang="en-GB" sz="1400" dirty="0" smtClean="0"/>
            </a:p>
          </p:txBody>
        </p:sp>
        <p:sp>
          <p:nvSpPr>
            <p:cNvPr id="11" name="TextBox 10"/>
            <p:cNvSpPr txBox="1"/>
            <p:nvPr/>
          </p:nvSpPr>
          <p:spPr>
            <a:xfrm>
              <a:off x="4811952" y="1182380"/>
              <a:ext cx="716606" cy="307777"/>
            </a:xfrm>
            <a:prstGeom prst="rect">
              <a:avLst/>
            </a:prstGeom>
            <a:noFill/>
          </p:spPr>
          <p:txBody>
            <a:bodyPr wrap="none" rtlCol="0">
              <a:spAutoFit/>
            </a:bodyPr>
            <a:lstStyle/>
            <a:p>
              <a:pPr algn="ctr"/>
              <a:r>
                <a:rPr lang="en-GB" sz="1400" dirty="0" smtClean="0">
                  <a:solidFill>
                    <a:schemeClr val="accent6">
                      <a:lumMod val="75000"/>
                    </a:schemeClr>
                  </a:solidFill>
                </a:rPr>
                <a:t>stampy</a:t>
              </a:r>
            </a:p>
          </p:txBody>
        </p:sp>
      </p:grpSp>
      <p:grpSp>
        <p:nvGrpSpPr>
          <p:cNvPr id="108" name="Gruppo 107"/>
          <p:cNvGrpSpPr/>
          <p:nvPr/>
        </p:nvGrpSpPr>
        <p:grpSpPr>
          <a:xfrm>
            <a:off x="3170046" y="2331529"/>
            <a:ext cx="2759942" cy="432048"/>
            <a:chOff x="6113798" y="1700808"/>
            <a:chExt cx="2759942" cy="432048"/>
          </a:xfrm>
        </p:grpSpPr>
        <p:sp>
          <p:nvSpPr>
            <p:cNvPr id="12" name="Rounded Rectangle 11"/>
            <p:cNvSpPr/>
            <p:nvPr/>
          </p:nvSpPr>
          <p:spPr>
            <a:xfrm>
              <a:off x="6113798" y="1700808"/>
              <a:ext cx="2759942"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p:cNvSpPr txBox="1"/>
            <p:nvPr/>
          </p:nvSpPr>
          <p:spPr>
            <a:xfrm>
              <a:off x="6161992" y="1736890"/>
              <a:ext cx="2637453" cy="369332"/>
            </a:xfrm>
            <a:prstGeom prst="rect">
              <a:avLst/>
            </a:prstGeom>
            <a:noFill/>
          </p:spPr>
          <p:txBody>
            <a:bodyPr wrap="none" rtlCol="0">
              <a:spAutoFit/>
            </a:bodyPr>
            <a:lstStyle/>
            <a:p>
              <a:r>
                <a:rPr lang="en-GB" dirty="0" smtClean="0"/>
                <a:t>aligned reads (.</a:t>
              </a:r>
              <a:r>
                <a:rPr lang="en-GB" dirty="0" err="1" smtClean="0"/>
                <a:t>sam</a:t>
              </a:r>
              <a:r>
                <a:rPr lang="en-GB" dirty="0" smtClean="0"/>
                <a:t>/.bam)</a:t>
              </a:r>
            </a:p>
          </p:txBody>
        </p:sp>
      </p:grpSp>
      <p:grpSp>
        <p:nvGrpSpPr>
          <p:cNvPr id="71" name="Group 70"/>
          <p:cNvGrpSpPr/>
          <p:nvPr/>
        </p:nvGrpSpPr>
        <p:grpSpPr>
          <a:xfrm>
            <a:off x="2281765" y="2927673"/>
            <a:ext cx="4536504" cy="1512168"/>
            <a:chOff x="2671385" y="2276872"/>
            <a:chExt cx="4536504" cy="1512168"/>
          </a:xfrm>
        </p:grpSpPr>
        <p:sp>
          <p:nvSpPr>
            <p:cNvPr id="14" name="Rounded Rectangle 13"/>
            <p:cNvSpPr/>
            <p:nvPr/>
          </p:nvSpPr>
          <p:spPr>
            <a:xfrm>
              <a:off x="2671385" y="2276872"/>
              <a:ext cx="4536504" cy="151216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p:cNvSpPr txBox="1"/>
            <p:nvPr/>
          </p:nvSpPr>
          <p:spPr>
            <a:xfrm>
              <a:off x="3979482" y="2348880"/>
              <a:ext cx="1929567" cy="369332"/>
            </a:xfrm>
            <a:prstGeom prst="rect">
              <a:avLst/>
            </a:prstGeom>
            <a:noFill/>
          </p:spPr>
          <p:txBody>
            <a:bodyPr wrap="none" rtlCol="0">
              <a:spAutoFit/>
            </a:bodyPr>
            <a:lstStyle/>
            <a:p>
              <a:r>
                <a:rPr lang="en-GB" dirty="0" smtClean="0">
                  <a:solidFill>
                    <a:schemeClr val="accent5">
                      <a:lumMod val="75000"/>
                    </a:schemeClr>
                  </a:solidFill>
                </a:rPr>
                <a:t>2. bam refinement</a:t>
              </a:r>
            </a:p>
          </p:txBody>
        </p:sp>
        <p:sp>
          <p:nvSpPr>
            <p:cNvPr id="16" name="TextBox 15"/>
            <p:cNvSpPr txBox="1"/>
            <p:nvPr/>
          </p:nvSpPr>
          <p:spPr>
            <a:xfrm>
              <a:off x="6151756" y="2705732"/>
              <a:ext cx="897092" cy="523220"/>
            </a:xfrm>
            <a:prstGeom prst="rect">
              <a:avLst/>
            </a:prstGeom>
            <a:noFill/>
          </p:spPr>
          <p:txBody>
            <a:bodyPr wrap="square" rtlCol="0">
              <a:spAutoFit/>
            </a:bodyPr>
            <a:lstStyle/>
            <a:p>
              <a:pPr algn="ctr"/>
              <a:r>
                <a:rPr lang="en-GB" sz="1400" dirty="0" smtClean="0"/>
                <a:t>duplicate removal</a:t>
              </a:r>
            </a:p>
          </p:txBody>
        </p:sp>
        <p:sp>
          <p:nvSpPr>
            <p:cNvPr id="17" name="TextBox 16"/>
            <p:cNvSpPr txBox="1"/>
            <p:nvPr/>
          </p:nvSpPr>
          <p:spPr>
            <a:xfrm>
              <a:off x="2764709" y="2708920"/>
              <a:ext cx="1103449" cy="523220"/>
            </a:xfrm>
            <a:prstGeom prst="rect">
              <a:avLst/>
            </a:prstGeom>
            <a:noFill/>
          </p:spPr>
          <p:txBody>
            <a:bodyPr wrap="square" rtlCol="0">
              <a:spAutoFit/>
            </a:bodyPr>
            <a:lstStyle/>
            <a:p>
              <a:pPr algn="ctr"/>
              <a:r>
                <a:rPr lang="en-GB" sz="1400" dirty="0" smtClean="0"/>
                <a:t>local realignment</a:t>
              </a:r>
            </a:p>
          </p:txBody>
        </p:sp>
        <p:sp>
          <p:nvSpPr>
            <p:cNvPr id="18" name="TextBox 17"/>
            <p:cNvSpPr txBox="1"/>
            <p:nvPr/>
          </p:nvSpPr>
          <p:spPr>
            <a:xfrm>
              <a:off x="4389993" y="2711763"/>
              <a:ext cx="1103449" cy="523220"/>
            </a:xfrm>
            <a:prstGeom prst="rect">
              <a:avLst/>
            </a:prstGeom>
            <a:noFill/>
          </p:spPr>
          <p:txBody>
            <a:bodyPr wrap="square" rtlCol="0">
              <a:spAutoFit/>
            </a:bodyPr>
            <a:lstStyle/>
            <a:p>
              <a:pPr algn="ctr"/>
              <a:r>
                <a:rPr lang="en-GB" sz="1400" dirty="0" smtClean="0"/>
                <a:t>base recalibration</a:t>
              </a:r>
            </a:p>
          </p:txBody>
        </p:sp>
        <p:sp>
          <p:nvSpPr>
            <p:cNvPr id="19" name="TextBox 18"/>
            <p:cNvSpPr txBox="1"/>
            <p:nvPr/>
          </p:nvSpPr>
          <p:spPr>
            <a:xfrm>
              <a:off x="6282299" y="3353804"/>
              <a:ext cx="636008" cy="307777"/>
            </a:xfrm>
            <a:prstGeom prst="rect">
              <a:avLst/>
            </a:prstGeom>
            <a:noFill/>
          </p:spPr>
          <p:txBody>
            <a:bodyPr wrap="none" rtlCol="0">
              <a:spAutoFit/>
            </a:bodyPr>
            <a:lstStyle/>
            <a:p>
              <a:pPr algn="ctr"/>
              <a:r>
                <a:rPr lang="en-GB" sz="1400" dirty="0" err="1" smtClean="0">
                  <a:solidFill>
                    <a:schemeClr val="accent6">
                      <a:lumMod val="75000"/>
                    </a:schemeClr>
                  </a:solidFill>
                </a:rPr>
                <a:t>picard</a:t>
              </a:r>
              <a:endParaRPr lang="en-GB" sz="1400" dirty="0" smtClean="0">
                <a:solidFill>
                  <a:schemeClr val="accent6">
                    <a:lumMod val="75000"/>
                  </a:schemeClr>
                </a:solidFill>
              </a:endParaRPr>
            </a:p>
          </p:txBody>
        </p:sp>
        <p:sp>
          <p:nvSpPr>
            <p:cNvPr id="20" name="TextBox 19"/>
            <p:cNvSpPr txBox="1"/>
            <p:nvPr/>
          </p:nvSpPr>
          <p:spPr>
            <a:xfrm>
              <a:off x="3031548" y="3368317"/>
              <a:ext cx="569771" cy="307777"/>
            </a:xfrm>
            <a:prstGeom prst="rect">
              <a:avLst/>
            </a:prstGeom>
            <a:noFill/>
          </p:spPr>
          <p:txBody>
            <a:bodyPr wrap="square" rtlCol="0">
              <a:spAutoFit/>
            </a:bodyPr>
            <a:lstStyle/>
            <a:p>
              <a:pPr algn="ctr"/>
              <a:r>
                <a:rPr lang="en-GB" sz="1400" dirty="0" smtClean="0">
                  <a:solidFill>
                    <a:schemeClr val="accent6">
                      <a:lumMod val="75000"/>
                    </a:schemeClr>
                  </a:solidFill>
                </a:rPr>
                <a:t>GATK</a:t>
              </a:r>
            </a:p>
          </p:txBody>
        </p:sp>
        <p:sp>
          <p:nvSpPr>
            <p:cNvPr id="21" name="TextBox 20"/>
            <p:cNvSpPr txBox="1"/>
            <p:nvPr/>
          </p:nvSpPr>
          <p:spPr>
            <a:xfrm>
              <a:off x="4656924" y="3364295"/>
              <a:ext cx="569771" cy="307777"/>
            </a:xfrm>
            <a:prstGeom prst="rect">
              <a:avLst/>
            </a:prstGeom>
            <a:noFill/>
          </p:spPr>
          <p:txBody>
            <a:bodyPr wrap="none" rtlCol="0">
              <a:spAutoFit/>
            </a:bodyPr>
            <a:lstStyle/>
            <a:p>
              <a:pPr algn="ctr"/>
              <a:r>
                <a:rPr lang="en-GB" sz="1400" dirty="0" smtClean="0">
                  <a:solidFill>
                    <a:schemeClr val="accent6">
                      <a:lumMod val="75000"/>
                    </a:schemeClr>
                  </a:solidFill>
                </a:rPr>
                <a:t>GATK</a:t>
              </a:r>
            </a:p>
          </p:txBody>
        </p:sp>
      </p:grpSp>
      <p:grpSp>
        <p:nvGrpSpPr>
          <p:cNvPr id="116" name="Gruppo 115"/>
          <p:cNvGrpSpPr/>
          <p:nvPr/>
        </p:nvGrpSpPr>
        <p:grpSpPr>
          <a:xfrm>
            <a:off x="2524574" y="4603937"/>
            <a:ext cx="4050886" cy="1512168"/>
            <a:chOff x="108801" y="1972731"/>
            <a:chExt cx="4050886" cy="1512168"/>
          </a:xfrm>
        </p:grpSpPr>
        <p:sp>
          <p:nvSpPr>
            <p:cNvPr id="74" name="Rounded Rectangle 73"/>
            <p:cNvSpPr/>
            <p:nvPr/>
          </p:nvSpPr>
          <p:spPr>
            <a:xfrm>
              <a:off x="108801" y="1972731"/>
              <a:ext cx="4050886" cy="151216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9" name="TextBox 78"/>
            <p:cNvSpPr txBox="1"/>
            <p:nvPr/>
          </p:nvSpPr>
          <p:spPr>
            <a:xfrm>
              <a:off x="284304" y="2050423"/>
              <a:ext cx="1160895" cy="369332"/>
            </a:xfrm>
            <a:prstGeom prst="rect">
              <a:avLst/>
            </a:prstGeom>
            <a:noFill/>
          </p:spPr>
          <p:txBody>
            <a:bodyPr wrap="none" rtlCol="0">
              <a:spAutoFit/>
            </a:bodyPr>
            <a:lstStyle/>
            <a:p>
              <a:r>
                <a:rPr lang="en-GB" dirty="0" smtClean="0">
                  <a:solidFill>
                    <a:schemeClr val="accent5">
                      <a:lumMod val="75000"/>
                    </a:schemeClr>
                  </a:solidFill>
                </a:rPr>
                <a:t>3. bam QC</a:t>
              </a:r>
            </a:p>
          </p:txBody>
        </p:sp>
        <p:sp>
          <p:nvSpPr>
            <p:cNvPr id="80" name="Rectangle 79"/>
            <p:cNvSpPr/>
            <p:nvPr/>
          </p:nvSpPr>
          <p:spPr>
            <a:xfrm>
              <a:off x="2800675" y="2032313"/>
              <a:ext cx="1339277" cy="369332"/>
            </a:xfrm>
            <a:prstGeom prst="rect">
              <a:avLst/>
            </a:prstGeom>
          </p:spPr>
          <p:txBody>
            <a:bodyPr wrap="none">
              <a:spAutoFit/>
            </a:bodyPr>
            <a:lstStyle/>
            <a:p>
              <a:r>
                <a:rPr lang="en-GB" dirty="0">
                  <a:solidFill>
                    <a:schemeClr val="accent5">
                      <a:lumMod val="75000"/>
                    </a:schemeClr>
                  </a:solidFill>
                </a:rPr>
                <a:t>visualization</a:t>
              </a:r>
              <a:endParaRPr lang="en-GB" dirty="0"/>
            </a:p>
          </p:txBody>
        </p:sp>
        <p:sp>
          <p:nvSpPr>
            <p:cNvPr id="81" name="TextBox 80"/>
            <p:cNvSpPr txBox="1"/>
            <p:nvPr/>
          </p:nvSpPr>
          <p:spPr>
            <a:xfrm>
              <a:off x="260704" y="2400609"/>
              <a:ext cx="2367080" cy="738664"/>
            </a:xfrm>
            <a:prstGeom prst="rect">
              <a:avLst/>
            </a:prstGeom>
            <a:noFill/>
          </p:spPr>
          <p:txBody>
            <a:bodyPr wrap="square" rtlCol="0">
              <a:spAutoFit/>
            </a:bodyPr>
            <a:lstStyle/>
            <a:p>
              <a:r>
                <a:rPr lang="en-GB" sz="1400" dirty="0" smtClean="0"/>
                <a:t>duplicate metrics (</a:t>
              </a:r>
              <a:r>
                <a:rPr lang="en-GB" sz="1400" dirty="0" err="1" smtClean="0">
                  <a:solidFill>
                    <a:schemeClr val="accent6">
                      <a:lumMod val="75000"/>
                    </a:schemeClr>
                  </a:solidFill>
                </a:rPr>
                <a:t>picard</a:t>
              </a:r>
              <a:r>
                <a:rPr lang="en-GB" sz="1400" dirty="0" smtClean="0"/>
                <a:t>)</a:t>
              </a:r>
            </a:p>
            <a:p>
              <a:r>
                <a:rPr lang="en-GB" sz="1400" dirty="0" err="1" smtClean="0"/>
                <a:t>flagstat</a:t>
              </a:r>
              <a:r>
                <a:rPr lang="en-GB" sz="1400" dirty="0" smtClean="0"/>
                <a:t> (</a:t>
              </a:r>
              <a:r>
                <a:rPr lang="en-GB" sz="1400" dirty="0" err="1" smtClean="0">
                  <a:solidFill>
                    <a:schemeClr val="accent6">
                      <a:lumMod val="75000"/>
                    </a:schemeClr>
                  </a:solidFill>
                </a:rPr>
                <a:t>samtools</a:t>
              </a:r>
              <a:r>
                <a:rPr lang="en-GB" sz="1400" dirty="0" smtClean="0"/>
                <a:t>)</a:t>
              </a:r>
            </a:p>
            <a:p>
              <a:r>
                <a:rPr lang="en-GB" sz="1400" dirty="0" smtClean="0"/>
                <a:t>coverage distribution (</a:t>
              </a:r>
              <a:r>
                <a:rPr lang="en-GB" sz="1400" dirty="0">
                  <a:solidFill>
                    <a:schemeClr val="accent6">
                      <a:lumMod val="75000"/>
                    </a:schemeClr>
                  </a:solidFill>
                </a:rPr>
                <a:t>GATK</a:t>
              </a:r>
              <a:r>
                <a:rPr lang="en-GB" sz="1400" dirty="0" smtClean="0"/>
                <a:t>)</a:t>
              </a:r>
            </a:p>
          </p:txBody>
        </p:sp>
        <p:sp>
          <p:nvSpPr>
            <p:cNvPr id="82" name="Rectangle 81"/>
            <p:cNvSpPr/>
            <p:nvPr/>
          </p:nvSpPr>
          <p:spPr>
            <a:xfrm>
              <a:off x="3267790" y="2558666"/>
              <a:ext cx="445058" cy="307777"/>
            </a:xfrm>
            <a:prstGeom prst="rect">
              <a:avLst/>
            </a:prstGeom>
          </p:spPr>
          <p:txBody>
            <a:bodyPr wrap="none">
              <a:spAutoFit/>
            </a:bodyPr>
            <a:lstStyle/>
            <a:p>
              <a:r>
                <a:rPr lang="en-GB" sz="1400" dirty="0" smtClean="0">
                  <a:solidFill>
                    <a:schemeClr val="accent6">
                      <a:lumMod val="75000"/>
                    </a:schemeClr>
                  </a:solidFill>
                </a:rPr>
                <a:t>IGV</a:t>
              </a:r>
              <a:endParaRPr lang="en-GB" sz="1400" dirty="0"/>
            </a:p>
          </p:txBody>
        </p:sp>
      </p:grpSp>
      <p:grpSp>
        <p:nvGrpSpPr>
          <p:cNvPr id="72" name="Gruppo 71"/>
          <p:cNvGrpSpPr/>
          <p:nvPr/>
        </p:nvGrpSpPr>
        <p:grpSpPr>
          <a:xfrm>
            <a:off x="3095125" y="6280202"/>
            <a:ext cx="2909784" cy="432048"/>
            <a:chOff x="6113798" y="1700808"/>
            <a:chExt cx="2909784" cy="432048"/>
          </a:xfrm>
        </p:grpSpPr>
        <p:sp>
          <p:nvSpPr>
            <p:cNvPr id="73" name="Rounded Rectangle 11"/>
            <p:cNvSpPr/>
            <p:nvPr/>
          </p:nvSpPr>
          <p:spPr>
            <a:xfrm>
              <a:off x="6113798" y="1700808"/>
              <a:ext cx="2856672" cy="432048"/>
            </a:xfrm>
            <a:prstGeom prst="round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7" name="TextBox 12"/>
            <p:cNvSpPr txBox="1"/>
            <p:nvPr/>
          </p:nvSpPr>
          <p:spPr>
            <a:xfrm>
              <a:off x="6161991" y="1736890"/>
              <a:ext cx="2861591" cy="369332"/>
            </a:xfrm>
            <a:prstGeom prst="rect">
              <a:avLst/>
            </a:prstGeom>
            <a:noFill/>
          </p:spPr>
          <p:txBody>
            <a:bodyPr wrap="square" rtlCol="0">
              <a:spAutoFit/>
            </a:bodyPr>
            <a:lstStyle/>
            <a:p>
              <a:r>
                <a:rPr lang="en-GB" dirty="0" smtClean="0"/>
                <a:t>final alignment (.</a:t>
              </a:r>
              <a:r>
                <a:rPr lang="en-GB" dirty="0" err="1" smtClean="0"/>
                <a:t>sam</a:t>
              </a:r>
              <a:r>
                <a:rPr lang="en-GB" dirty="0" smtClean="0"/>
                <a:t>/.bam)</a:t>
              </a:r>
            </a:p>
          </p:txBody>
        </p:sp>
      </p:grpSp>
    </p:spTree>
    <p:extLst>
      <p:ext uri="{BB962C8B-B14F-4D97-AF65-F5344CB8AC3E}">
        <p14:creationId xmlns:p14="http://schemas.microsoft.com/office/powerpoint/2010/main" val="170730945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2" name="Rectangle 71"/>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4341573" cy="461665"/>
          </a:xfrm>
          <a:prstGeom prst="rect">
            <a:avLst/>
          </a:prstGeom>
          <a:noFill/>
        </p:spPr>
        <p:txBody>
          <a:bodyPr wrap="none" rtlCol="0">
            <a:spAutoFit/>
          </a:bodyPr>
          <a:lstStyle/>
          <a:p>
            <a:r>
              <a:rPr lang="en-GB" sz="2400" dirty="0" smtClean="0">
                <a:solidFill>
                  <a:schemeClr val="accent5">
                    <a:lumMod val="75000"/>
                  </a:schemeClr>
                </a:solidFill>
              </a:rPr>
              <a:t>alignment to a reference genome</a:t>
            </a:r>
          </a:p>
        </p:txBody>
      </p:sp>
      <p:sp>
        <p:nvSpPr>
          <p:cNvPr id="4" name="TextBox 3"/>
          <p:cNvSpPr txBox="1"/>
          <p:nvPr/>
        </p:nvSpPr>
        <p:spPr>
          <a:xfrm>
            <a:off x="901190" y="1339027"/>
            <a:ext cx="7110426" cy="646331"/>
          </a:xfrm>
          <a:prstGeom prst="rect">
            <a:avLst/>
          </a:prstGeom>
          <a:noFill/>
        </p:spPr>
        <p:txBody>
          <a:bodyPr wrap="square" rtlCol="0">
            <a:spAutoFit/>
          </a:bodyPr>
          <a:lstStyle/>
          <a:p>
            <a:r>
              <a:rPr lang="en-GB" dirty="0" smtClean="0"/>
              <a:t>alignment – process of determining the most likely location within the genome for the observed DNA read  </a:t>
            </a:r>
          </a:p>
        </p:txBody>
      </p:sp>
      <p:grpSp>
        <p:nvGrpSpPr>
          <p:cNvPr id="73" name="Gruppo 72"/>
          <p:cNvGrpSpPr/>
          <p:nvPr/>
        </p:nvGrpSpPr>
        <p:grpSpPr>
          <a:xfrm>
            <a:off x="456478" y="2334888"/>
            <a:ext cx="1906915" cy="2448272"/>
            <a:chOff x="251520" y="2571378"/>
            <a:chExt cx="1906915" cy="2448272"/>
          </a:xfrm>
        </p:grpSpPr>
        <p:sp>
          <p:nvSpPr>
            <p:cNvPr id="14" name="Rounded Rectangle 13"/>
            <p:cNvSpPr/>
            <p:nvPr/>
          </p:nvSpPr>
          <p:spPr>
            <a:xfrm>
              <a:off x="251520" y="2571378"/>
              <a:ext cx="1906915" cy="2448272"/>
            </a:xfrm>
            <a:prstGeom prst="roundRect">
              <a:avLst/>
            </a:prstGeom>
            <a:no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tangle 14"/>
            <p:cNvSpPr/>
            <p:nvPr/>
          </p:nvSpPr>
          <p:spPr>
            <a:xfrm>
              <a:off x="670657" y="2643386"/>
              <a:ext cx="1103169" cy="369332"/>
            </a:xfrm>
            <a:prstGeom prst="rect">
              <a:avLst/>
            </a:prstGeom>
          </p:spPr>
          <p:txBody>
            <a:bodyPr wrap="square">
              <a:spAutoFit/>
            </a:bodyPr>
            <a:lstStyle/>
            <a:p>
              <a:r>
                <a:rPr lang="en-GB" dirty="0" smtClean="0"/>
                <a:t>raw reads</a:t>
              </a:r>
            </a:p>
          </p:txBody>
        </p:sp>
        <p:sp>
          <p:nvSpPr>
            <p:cNvPr id="16" name="Rectangle 15"/>
            <p:cNvSpPr/>
            <p:nvPr/>
          </p:nvSpPr>
          <p:spPr>
            <a:xfrm>
              <a:off x="323528" y="3225731"/>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475928" y="3378131"/>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1252847" y="3306123"/>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p:cNvSpPr/>
            <p:nvPr/>
          </p:nvSpPr>
          <p:spPr>
            <a:xfrm>
              <a:off x="323528" y="3593351"/>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p:cNvSpPr/>
            <p:nvPr/>
          </p:nvSpPr>
          <p:spPr>
            <a:xfrm>
              <a:off x="1070608" y="3593351"/>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643247" y="377385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1426697" y="3845866"/>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345913" y="393840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1194833" y="4010410"/>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345912" y="4083896"/>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25"/>
            <p:cNvSpPr/>
            <p:nvPr/>
          </p:nvSpPr>
          <p:spPr>
            <a:xfrm>
              <a:off x="1070608" y="4240971"/>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26"/>
            <p:cNvSpPr/>
            <p:nvPr/>
          </p:nvSpPr>
          <p:spPr>
            <a:xfrm>
              <a:off x="1251889" y="4368567"/>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27"/>
            <p:cNvSpPr/>
            <p:nvPr/>
          </p:nvSpPr>
          <p:spPr>
            <a:xfrm>
              <a:off x="345913" y="437157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74" name="Gruppo 73"/>
          <p:cNvGrpSpPr/>
          <p:nvPr/>
        </p:nvGrpSpPr>
        <p:grpSpPr>
          <a:xfrm>
            <a:off x="3491880" y="2328414"/>
            <a:ext cx="5112568" cy="2454746"/>
            <a:chOff x="3491880" y="2564904"/>
            <a:chExt cx="5112568" cy="2454746"/>
          </a:xfrm>
        </p:grpSpPr>
        <p:sp>
          <p:nvSpPr>
            <p:cNvPr id="29" name="Rounded Rectangle 28"/>
            <p:cNvSpPr/>
            <p:nvPr/>
          </p:nvSpPr>
          <p:spPr>
            <a:xfrm>
              <a:off x="3491880" y="2564904"/>
              <a:ext cx="5112568" cy="2454746"/>
            </a:xfrm>
            <a:prstGeom prst="roundRect">
              <a:avLst/>
            </a:prstGeom>
            <a:no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0" name="Rectangle 29"/>
            <p:cNvSpPr/>
            <p:nvPr/>
          </p:nvSpPr>
          <p:spPr>
            <a:xfrm>
              <a:off x="3709373" y="2957707"/>
              <a:ext cx="4719466" cy="45719"/>
            </a:xfrm>
            <a:prstGeom prst="rect">
              <a:avLst/>
            </a:prstGeom>
            <a:solidFill>
              <a:schemeClr val="accent6">
                <a:lumMod val="75000"/>
              </a:schemeClr>
            </a:solidFill>
            <a:ln w="127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5004782" y="2564904"/>
              <a:ext cx="2086763" cy="369332"/>
            </a:xfrm>
            <a:prstGeom prst="rect">
              <a:avLst/>
            </a:prstGeom>
          </p:spPr>
          <p:txBody>
            <a:bodyPr wrap="square">
              <a:spAutoFit/>
            </a:bodyPr>
            <a:lstStyle/>
            <a:p>
              <a:pPr algn="ctr"/>
              <a:r>
                <a:rPr lang="en-GB" smtClean="0"/>
                <a:t>reference </a:t>
              </a:r>
              <a:r>
                <a:rPr lang="en-GB" dirty="0" smtClean="0"/>
                <a:t>genome</a:t>
              </a:r>
            </a:p>
          </p:txBody>
        </p:sp>
        <p:sp>
          <p:nvSpPr>
            <p:cNvPr id="32" name="Rectangle 31"/>
            <p:cNvSpPr/>
            <p:nvPr/>
          </p:nvSpPr>
          <p:spPr>
            <a:xfrm>
              <a:off x="4003738" y="313002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4721699" y="31324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p:cNvSpPr/>
            <p:nvPr/>
          </p:nvSpPr>
          <p:spPr>
            <a:xfrm>
              <a:off x="5513538" y="312911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p:cNvSpPr/>
            <p:nvPr/>
          </p:nvSpPr>
          <p:spPr>
            <a:xfrm>
              <a:off x="6305377" y="31324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p:cNvSpPr/>
            <p:nvPr/>
          </p:nvSpPr>
          <p:spPr>
            <a:xfrm>
              <a:off x="4156138" y="328242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p:cNvSpPr/>
            <p:nvPr/>
          </p:nvSpPr>
          <p:spPr>
            <a:xfrm>
              <a:off x="4874099" y="32848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p:cNvSpPr/>
            <p:nvPr/>
          </p:nvSpPr>
          <p:spPr>
            <a:xfrm>
              <a:off x="5665938" y="328151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p:cNvSpPr/>
            <p:nvPr/>
          </p:nvSpPr>
          <p:spPr>
            <a:xfrm>
              <a:off x="6457777" y="32848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p:cNvSpPr/>
            <p:nvPr/>
          </p:nvSpPr>
          <p:spPr>
            <a:xfrm>
              <a:off x="4308538" y="343482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p:cNvSpPr/>
            <p:nvPr/>
          </p:nvSpPr>
          <p:spPr>
            <a:xfrm>
              <a:off x="5026499" y="34372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p:cNvSpPr/>
            <p:nvPr/>
          </p:nvSpPr>
          <p:spPr>
            <a:xfrm>
              <a:off x="5818338" y="343391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p:cNvSpPr/>
            <p:nvPr/>
          </p:nvSpPr>
          <p:spPr>
            <a:xfrm>
              <a:off x="6610177" y="34372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p:cNvSpPr/>
            <p:nvPr/>
          </p:nvSpPr>
          <p:spPr>
            <a:xfrm>
              <a:off x="4460938" y="358722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p:cNvSpPr/>
            <p:nvPr/>
          </p:nvSpPr>
          <p:spPr>
            <a:xfrm>
              <a:off x="5178899" y="35896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p:cNvSpPr/>
            <p:nvPr/>
          </p:nvSpPr>
          <p:spPr>
            <a:xfrm>
              <a:off x="5970738" y="358631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6762577" y="35896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4613338" y="373962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5331299" y="37420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123138" y="373871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914977" y="37420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p:cNvSpPr/>
            <p:nvPr/>
          </p:nvSpPr>
          <p:spPr>
            <a:xfrm>
              <a:off x="4765738" y="389202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p:cNvSpPr/>
            <p:nvPr/>
          </p:nvSpPr>
          <p:spPr>
            <a:xfrm>
              <a:off x="5483699" y="38944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p:cNvSpPr/>
            <p:nvPr/>
          </p:nvSpPr>
          <p:spPr>
            <a:xfrm>
              <a:off x="6275538" y="389111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p:cNvSpPr/>
            <p:nvPr/>
          </p:nvSpPr>
          <p:spPr>
            <a:xfrm>
              <a:off x="7067377" y="38944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p:cNvSpPr/>
            <p:nvPr/>
          </p:nvSpPr>
          <p:spPr>
            <a:xfrm>
              <a:off x="4918138" y="404442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p:cNvSpPr/>
            <p:nvPr/>
          </p:nvSpPr>
          <p:spPr>
            <a:xfrm>
              <a:off x="5636099" y="40468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p:cNvSpPr/>
            <p:nvPr/>
          </p:nvSpPr>
          <p:spPr>
            <a:xfrm>
              <a:off x="6427938" y="404351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p:cNvSpPr/>
            <p:nvPr/>
          </p:nvSpPr>
          <p:spPr>
            <a:xfrm>
              <a:off x="7219777" y="40468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p:cNvSpPr/>
            <p:nvPr/>
          </p:nvSpPr>
          <p:spPr>
            <a:xfrm>
              <a:off x="5070538" y="419682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p:cNvSpPr/>
            <p:nvPr/>
          </p:nvSpPr>
          <p:spPr>
            <a:xfrm>
              <a:off x="5788499" y="41992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p:cNvSpPr/>
            <p:nvPr/>
          </p:nvSpPr>
          <p:spPr>
            <a:xfrm>
              <a:off x="6580338" y="419591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Rectangle 62"/>
            <p:cNvSpPr/>
            <p:nvPr/>
          </p:nvSpPr>
          <p:spPr>
            <a:xfrm>
              <a:off x="7372177" y="41992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4" name="Rectangle 63"/>
            <p:cNvSpPr/>
            <p:nvPr/>
          </p:nvSpPr>
          <p:spPr>
            <a:xfrm>
              <a:off x="5222938" y="434922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5" name="Rectangle 64"/>
            <p:cNvSpPr/>
            <p:nvPr/>
          </p:nvSpPr>
          <p:spPr>
            <a:xfrm>
              <a:off x="5940899" y="43516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Rectangle 65"/>
            <p:cNvSpPr/>
            <p:nvPr/>
          </p:nvSpPr>
          <p:spPr>
            <a:xfrm>
              <a:off x="6732738" y="434831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Rectangle 66"/>
            <p:cNvSpPr/>
            <p:nvPr/>
          </p:nvSpPr>
          <p:spPr>
            <a:xfrm>
              <a:off x="7524577" y="43516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Rectangle 67"/>
            <p:cNvSpPr/>
            <p:nvPr/>
          </p:nvSpPr>
          <p:spPr>
            <a:xfrm>
              <a:off x="5375338" y="450162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Rectangle 68"/>
            <p:cNvSpPr/>
            <p:nvPr/>
          </p:nvSpPr>
          <p:spPr>
            <a:xfrm>
              <a:off x="6093299" y="45040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0" name="Rectangle 69"/>
            <p:cNvSpPr/>
            <p:nvPr/>
          </p:nvSpPr>
          <p:spPr>
            <a:xfrm>
              <a:off x="6885138" y="450071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 name="Rectangle 70"/>
            <p:cNvSpPr/>
            <p:nvPr/>
          </p:nvSpPr>
          <p:spPr>
            <a:xfrm>
              <a:off x="7676977" y="450400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141860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213550" y="2082396"/>
            <a:ext cx="8117159" cy="369332"/>
          </a:xfrm>
          <a:prstGeom prst="rect">
            <a:avLst/>
          </a:prstGeom>
          <a:noFill/>
        </p:spPr>
        <p:txBody>
          <a:bodyPr wrap="none" rtlCol="0">
            <a:spAutoFit/>
          </a:bodyPr>
          <a:lstStyle/>
          <a:p>
            <a:r>
              <a:rPr lang="en-GB" dirty="0" smtClean="0"/>
              <a:t>trade-off: speed vs sensitivity – the higher the accuracy, the longer the alignment run</a:t>
            </a:r>
          </a:p>
        </p:txBody>
      </p:sp>
      <p:sp>
        <p:nvSpPr>
          <p:cNvPr id="3" name="TextBox 2"/>
          <p:cNvSpPr txBox="1"/>
          <p:nvPr/>
        </p:nvSpPr>
        <p:spPr>
          <a:xfrm>
            <a:off x="3290246" y="2709670"/>
            <a:ext cx="2436757" cy="369332"/>
          </a:xfrm>
          <a:prstGeom prst="rect">
            <a:avLst/>
          </a:prstGeom>
          <a:noFill/>
        </p:spPr>
        <p:txBody>
          <a:bodyPr wrap="none" rtlCol="0">
            <a:spAutoFit/>
          </a:bodyPr>
          <a:lstStyle/>
          <a:p>
            <a:r>
              <a:rPr lang="en-GB" dirty="0" smtClean="0"/>
              <a:t>two classes of methods:</a:t>
            </a:r>
          </a:p>
        </p:txBody>
      </p:sp>
      <p:grpSp>
        <p:nvGrpSpPr>
          <p:cNvPr id="13" name="Gruppo 12"/>
          <p:cNvGrpSpPr/>
          <p:nvPr/>
        </p:nvGrpSpPr>
        <p:grpSpPr>
          <a:xfrm>
            <a:off x="292722" y="3448455"/>
            <a:ext cx="4063254" cy="2050943"/>
            <a:chOff x="292722" y="4383809"/>
            <a:chExt cx="4063254" cy="2050943"/>
          </a:xfrm>
        </p:grpSpPr>
        <p:sp>
          <p:nvSpPr>
            <p:cNvPr id="4" name="Rounded Rectangle 3"/>
            <p:cNvSpPr/>
            <p:nvPr/>
          </p:nvSpPr>
          <p:spPr>
            <a:xfrm>
              <a:off x="292722" y="4383809"/>
              <a:ext cx="4063254" cy="2050943"/>
            </a:xfrm>
            <a:prstGeom prst="roundRect">
              <a:avLst/>
            </a:prstGeom>
            <a:no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4"/>
            <p:cNvSpPr/>
            <p:nvPr/>
          </p:nvSpPr>
          <p:spPr>
            <a:xfrm>
              <a:off x="1221180" y="4396205"/>
              <a:ext cx="2206338" cy="369332"/>
            </a:xfrm>
            <a:prstGeom prst="rect">
              <a:avLst/>
            </a:prstGeom>
          </p:spPr>
          <p:txBody>
            <a:bodyPr wrap="square">
              <a:spAutoFit/>
            </a:bodyPr>
            <a:lstStyle/>
            <a:p>
              <a:r>
                <a:rPr lang="en-GB" dirty="0" smtClean="0"/>
                <a:t>Burrows-Wheeler</a:t>
              </a:r>
            </a:p>
          </p:txBody>
        </p:sp>
        <p:sp>
          <p:nvSpPr>
            <p:cNvPr id="8" name="TextBox 7"/>
            <p:cNvSpPr txBox="1"/>
            <p:nvPr/>
          </p:nvSpPr>
          <p:spPr>
            <a:xfrm>
              <a:off x="368983" y="4946391"/>
              <a:ext cx="3903145" cy="1200329"/>
            </a:xfrm>
            <a:prstGeom prst="rect">
              <a:avLst/>
            </a:prstGeom>
            <a:noFill/>
          </p:spPr>
          <p:txBody>
            <a:bodyPr wrap="square" rtlCol="0">
              <a:spAutoFit/>
            </a:bodyPr>
            <a:lstStyle/>
            <a:p>
              <a:pPr marL="285750" indent="-285750">
                <a:buFont typeface="Arial" pitchFamily="34" charset="0"/>
                <a:buChar char="•"/>
              </a:pPr>
              <a:r>
                <a:rPr lang="en-GB" dirty="0" smtClean="0"/>
                <a:t>Fast</a:t>
              </a:r>
              <a:endParaRPr lang="en-GB" dirty="0"/>
            </a:p>
            <a:p>
              <a:pPr marL="285750" indent="-285750">
                <a:buFont typeface="Arial" pitchFamily="34" charset="0"/>
                <a:buChar char="•"/>
              </a:pPr>
              <a:r>
                <a:rPr lang="en-GB" dirty="0" smtClean="0"/>
                <a:t>less robust at high divergence with reference genome</a:t>
              </a:r>
            </a:p>
            <a:p>
              <a:pPr marL="285750" indent="-285750">
                <a:buFont typeface="Arial" pitchFamily="34" charset="0"/>
                <a:buChar char="•"/>
              </a:pPr>
              <a:r>
                <a:rPr lang="en-GB" dirty="0" smtClean="0"/>
                <a:t>e.g. </a:t>
              </a:r>
              <a:r>
                <a:rPr lang="en-GB" dirty="0" err="1" smtClean="0"/>
                <a:t>bwa</a:t>
              </a:r>
              <a:endParaRPr lang="en-GB" dirty="0" smtClean="0"/>
            </a:p>
          </p:txBody>
        </p:sp>
      </p:grpSp>
      <p:grpSp>
        <p:nvGrpSpPr>
          <p:cNvPr id="14" name="Gruppo 13"/>
          <p:cNvGrpSpPr/>
          <p:nvPr/>
        </p:nvGrpSpPr>
        <p:grpSpPr>
          <a:xfrm>
            <a:off x="4757219" y="3448454"/>
            <a:ext cx="4063254" cy="2050943"/>
            <a:chOff x="4757219" y="4383808"/>
            <a:chExt cx="4063254" cy="2050943"/>
          </a:xfrm>
        </p:grpSpPr>
        <p:sp>
          <p:nvSpPr>
            <p:cNvPr id="6" name="Rounded Rectangle 5"/>
            <p:cNvSpPr/>
            <p:nvPr/>
          </p:nvSpPr>
          <p:spPr>
            <a:xfrm>
              <a:off x="4757219" y="4383808"/>
              <a:ext cx="4063254" cy="2050943"/>
            </a:xfrm>
            <a:prstGeom prst="roundRect">
              <a:avLst/>
            </a:prstGeom>
            <a:no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p:cNvSpPr/>
            <p:nvPr/>
          </p:nvSpPr>
          <p:spPr>
            <a:xfrm>
              <a:off x="6373433" y="4396205"/>
              <a:ext cx="934871" cy="369332"/>
            </a:xfrm>
            <a:prstGeom prst="rect">
              <a:avLst/>
            </a:prstGeom>
          </p:spPr>
          <p:txBody>
            <a:bodyPr wrap="none">
              <a:spAutoFit/>
            </a:bodyPr>
            <a:lstStyle/>
            <a:p>
              <a:r>
                <a:rPr lang="en-GB" dirty="0" smtClean="0"/>
                <a:t>Hashing</a:t>
              </a:r>
            </a:p>
          </p:txBody>
        </p:sp>
        <p:sp>
          <p:nvSpPr>
            <p:cNvPr id="9" name="TextBox 8"/>
            <p:cNvSpPr txBox="1"/>
            <p:nvPr/>
          </p:nvSpPr>
          <p:spPr>
            <a:xfrm>
              <a:off x="4837273" y="4946390"/>
              <a:ext cx="3903145" cy="1200329"/>
            </a:xfrm>
            <a:prstGeom prst="rect">
              <a:avLst/>
            </a:prstGeom>
            <a:noFill/>
          </p:spPr>
          <p:txBody>
            <a:bodyPr wrap="square" rtlCol="0">
              <a:spAutoFit/>
            </a:bodyPr>
            <a:lstStyle/>
            <a:p>
              <a:pPr marL="285750" indent="-285750">
                <a:buFont typeface="Arial" pitchFamily="34" charset="0"/>
                <a:buChar char="•"/>
              </a:pPr>
              <a:r>
                <a:rPr lang="en-GB" dirty="0" smtClean="0"/>
                <a:t>slow (</a:t>
              </a:r>
              <a:r>
                <a:rPr lang="en-GB" dirty="0"/>
                <a:t>n</a:t>
              </a:r>
              <a:r>
                <a:rPr lang="en-GB" dirty="0" smtClean="0"/>
                <a:t>eeds more memory)</a:t>
              </a:r>
              <a:endParaRPr lang="en-GB" dirty="0"/>
            </a:p>
            <a:p>
              <a:pPr marL="285750" indent="-285750">
                <a:buFont typeface="Arial" pitchFamily="34" charset="0"/>
                <a:buChar char="•"/>
              </a:pPr>
              <a:r>
                <a:rPr lang="en-GB" dirty="0" smtClean="0"/>
                <a:t>robust at high divergence with reference genome</a:t>
              </a:r>
            </a:p>
            <a:p>
              <a:pPr marL="285750" indent="-285750">
                <a:buFont typeface="Arial" pitchFamily="34" charset="0"/>
                <a:buChar char="•"/>
              </a:pPr>
              <a:r>
                <a:rPr lang="en-GB" dirty="0" smtClean="0"/>
                <a:t>e.g. </a:t>
              </a:r>
              <a:r>
                <a:rPr lang="en-GB" dirty="0" err="1" smtClean="0"/>
                <a:t>stampy</a:t>
              </a:r>
              <a:endParaRPr lang="en-GB" dirty="0" smtClean="0"/>
            </a:p>
          </p:txBody>
        </p:sp>
      </p:grpSp>
      <p:sp>
        <p:nvSpPr>
          <p:cNvPr id="10" name="TextBox 9"/>
          <p:cNvSpPr txBox="1"/>
          <p:nvPr/>
        </p:nvSpPr>
        <p:spPr>
          <a:xfrm>
            <a:off x="196777" y="662702"/>
            <a:ext cx="8160054" cy="1200329"/>
          </a:xfrm>
          <a:prstGeom prst="rect">
            <a:avLst/>
          </a:prstGeom>
          <a:noFill/>
        </p:spPr>
        <p:txBody>
          <a:bodyPr wrap="none" rtlCol="0">
            <a:spAutoFit/>
          </a:bodyPr>
          <a:lstStyle/>
          <a:p>
            <a:r>
              <a:rPr lang="en-GB" dirty="0" smtClean="0"/>
              <a:t>short reads: ranging from the initial 36bp of </a:t>
            </a:r>
            <a:r>
              <a:rPr lang="en-GB" dirty="0" err="1" smtClean="0"/>
              <a:t>Illumina</a:t>
            </a:r>
            <a:r>
              <a:rPr lang="en-GB" dirty="0" smtClean="0"/>
              <a:t> to the current 1kb of 454/Roche</a:t>
            </a:r>
          </a:p>
          <a:p>
            <a:r>
              <a:rPr lang="en-GB" dirty="0" smtClean="0"/>
              <a:t>the shorter the read, the harder is to find its location in the genome</a:t>
            </a:r>
          </a:p>
          <a:p>
            <a:endParaRPr lang="en-GB" dirty="0" smtClean="0"/>
          </a:p>
          <a:p>
            <a:r>
              <a:rPr lang="en-GB" dirty="0" smtClean="0"/>
              <a:t>big amount of data: computationally challenging for memory and speed</a:t>
            </a:r>
          </a:p>
        </p:txBody>
      </p:sp>
      <p:sp>
        <p:nvSpPr>
          <p:cNvPr id="11" name="TextBox 10"/>
          <p:cNvSpPr txBox="1"/>
          <p:nvPr/>
        </p:nvSpPr>
        <p:spPr>
          <a:xfrm>
            <a:off x="0" y="0"/>
            <a:ext cx="4341573" cy="461665"/>
          </a:xfrm>
          <a:prstGeom prst="rect">
            <a:avLst/>
          </a:prstGeom>
          <a:noFill/>
        </p:spPr>
        <p:txBody>
          <a:bodyPr wrap="none" rtlCol="0">
            <a:spAutoFit/>
          </a:bodyPr>
          <a:lstStyle/>
          <a:p>
            <a:r>
              <a:rPr lang="en-GB" sz="2400" dirty="0" smtClean="0">
                <a:solidFill>
                  <a:schemeClr val="accent5">
                    <a:lumMod val="75000"/>
                  </a:schemeClr>
                </a:solidFill>
              </a:rPr>
              <a:t>alignment to a reference genome</a:t>
            </a:r>
          </a:p>
        </p:txBody>
      </p:sp>
      <p:sp>
        <p:nvSpPr>
          <p:cNvPr id="15" name="TextBox 14"/>
          <p:cNvSpPr txBox="1"/>
          <p:nvPr/>
        </p:nvSpPr>
        <p:spPr>
          <a:xfrm>
            <a:off x="514036" y="5844716"/>
            <a:ext cx="7989175" cy="584775"/>
          </a:xfrm>
          <a:prstGeom prst="rect">
            <a:avLst/>
          </a:prstGeom>
          <a:noFill/>
        </p:spPr>
        <p:txBody>
          <a:bodyPr wrap="none" rtlCol="0">
            <a:spAutoFit/>
          </a:bodyPr>
          <a:lstStyle/>
          <a:p>
            <a:r>
              <a:rPr lang="en-GB" sz="1600" dirty="0"/>
              <a:t>Further reading</a:t>
            </a:r>
            <a:r>
              <a:rPr lang="en-GB" sz="1600" dirty="0" smtClean="0"/>
              <a:t>: “A </a:t>
            </a:r>
            <a:r>
              <a:rPr lang="en-GB" sz="1600" dirty="0"/>
              <a:t>survey of sequence </a:t>
            </a:r>
            <a:r>
              <a:rPr lang="en-GB" sz="1600" dirty="0" smtClean="0"/>
              <a:t>alignment algorithms </a:t>
            </a:r>
            <a:r>
              <a:rPr lang="en-GB" sz="1600" dirty="0"/>
              <a:t>for </a:t>
            </a:r>
            <a:r>
              <a:rPr lang="en-GB" sz="1600" dirty="0" smtClean="0"/>
              <a:t>next-generation sequencing”</a:t>
            </a:r>
            <a:endParaRPr lang="en-GB" sz="1600" dirty="0"/>
          </a:p>
          <a:p>
            <a:r>
              <a:rPr lang="en-GB" sz="1600" dirty="0" smtClean="0"/>
              <a:t>Li H. and Homer N. 2010. Briefing </a:t>
            </a:r>
            <a:r>
              <a:rPr lang="en-GB" sz="1600" dirty="0"/>
              <a:t>I</a:t>
            </a:r>
            <a:r>
              <a:rPr lang="en-GB" sz="1600" dirty="0" smtClean="0"/>
              <a:t>n Bioinformatics</a:t>
            </a:r>
          </a:p>
        </p:txBody>
      </p:sp>
    </p:spTree>
    <p:extLst>
      <p:ext uri="{BB962C8B-B14F-4D97-AF65-F5344CB8AC3E}">
        <p14:creationId xmlns:p14="http://schemas.microsoft.com/office/powerpoint/2010/main" val="22287910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4" name="Rectangle 43"/>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nvGrpSpPr>
          <p:cNvPr id="47" name="Gruppo 46"/>
          <p:cNvGrpSpPr/>
          <p:nvPr/>
        </p:nvGrpSpPr>
        <p:grpSpPr>
          <a:xfrm>
            <a:off x="742388" y="3408502"/>
            <a:ext cx="1906915" cy="2929246"/>
            <a:chOff x="395536" y="3124714"/>
            <a:chExt cx="1906915" cy="2929246"/>
          </a:xfrm>
        </p:grpSpPr>
        <p:sp>
          <p:nvSpPr>
            <p:cNvPr id="2" name="Rounded Rectangle 13"/>
            <p:cNvSpPr/>
            <p:nvPr/>
          </p:nvSpPr>
          <p:spPr>
            <a:xfrm>
              <a:off x="395536" y="3124714"/>
              <a:ext cx="1906915" cy="2929246"/>
            </a:xfrm>
            <a:prstGeom prst="roundRect">
              <a:avLst/>
            </a:prstGeom>
            <a:no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Rectangle 14"/>
            <p:cNvSpPr/>
            <p:nvPr/>
          </p:nvSpPr>
          <p:spPr>
            <a:xfrm>
              <a:off x="814673" y="3178866"/>
              <a:ext cx="1103169" cy="369332"/>
            </a:xfrm>
            <a:prstGeom prst="rect">
              <a:avLst/>
            </a:prstGeom>
          </p:spPr>
          <p:txBody>
            <a:bodyPr wrap="square">
              <a:spAutoFit/>
            </a:bodyPr>
            <a:lstStyle/>
            <a:p>
              <a:r>
                <a:rPr lang="en-GB" dirty="0" smtClean="0"/>
                <a:t>raw reads</a:t>
              </a:r>
            </a:p>
          </p:txBody>
        </p:sp>
        <p:sp>
          <p:nvSpPr>
            <p:cNvPr id="4" name="Rectangle 15"/>
            <p:cNvSpPr/>
            <p:nvPr/>
          </p:nvSpPr>
          <p:spPr>
            <a:xfrm>
              <a:off x="467544" y="4206447"/>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16"/>
            <p:cNvSpPr/>
            <p:nvPr/>
          </p:nvSpPr>
          <p:spPr>
            <a:xfrm>
              <a:off x="619944" y="4358847"/>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17"/>
            <p:cNvSpPr/>
            <p:nvPr/>
          </p:nvSpPr>
          <p:spPr>
            <a:xfrm>
              <a:off x="1396863" y="4286839"/>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18"/>
            <p:cNvSpPr/>
            <p:nvPr/>
          </p:nvSpPr>
          <p:spPr>
            <a:xfrm>
              <a:off x="467544" y="4574067"/>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19"/>
            <p:cNvSpPr/>
            <p:nvPr/>
          </p:nvSpPr>
          <p:spPr>
            <a:xfrm>
              <a:off x="1214624" y="4574067"/>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20"/>
            <p:cNvSpPr/>
            <p:nvPr/>
          </p:nvSpPr>
          <p:spPr>
            <a:xfrm>
              <a:off x="787263" y="475457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21"/>
            <p:cNvSpPr/>
            <p:nvPr/>
          </p:nvSpPr>
          <p:spPr>
            <a:xfrm>
              <a:off x="1570713" y="482658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22"/>
            <p:cNvSpPr/>
            <p:nvPr/>
          </p:nvSpPr>
          <p:spPr>
            <a:xfrm>
              <a:off x="489929" y="4919118"/>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23"/>
            <p:cNvSpPr/>
            <p:nvPr/>
          </p:nvSpPr>
          <p:spPr>
            <a:xfrm>
              <a:off x="1338849" y="4991126"/>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24"/>
            <p:cNvSpPr/>
            <p:nvPr/>
          </p:nvSpPr>
          <p:spPr>
            <a:xfrm>
              <a:off x="489928" y="5064612"/>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25"/>
            <p:cNvSpPr/>
            <p:nvPr/>
          </p:nvSpPr>
          <p:spPr>
            <a:xfrm>
              <a:off x="1214624" y="5221687"/>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26"/>
            <p:cNvSpPr/>
            <p:nvPr/>
          </p:nvSpPr>
          <p:spPr>
            <a:xfrm>
              <a:off x="1395905" y="5349283"/>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27"/>
            <p:cNvSpPr/>
            <p:nvPr/>
          </p:nvSpPr>
          <p:spPr>
            <a:xfrm>
              <a:off x="489929" y="5352294"/>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8" name="Gruppo 47"/>
          <p:cNvGrpSpPr/>
          <p:nvPr/>
        </p:nvGrpSpPr>
        <p:grpSpPr>
          <a:xfrm>
            <a:off x="3446704" y="3384172"/>
            <a:ext cx="5112568" cy="2953575"/>
            <a:chOff x="3635896" y="3100384"/>
            <a:chExt cx="5112568" cy="2953575"/>
          </a:xfrm>
        </p:grpSpPr>
        <p:sp>
          <p:nvSpPr>
            <p:cNvPr id="17" name="Rounded Rectangle 28"/>
            <p:cNvSpPr/>
            <p:nvPr/>
          </p:nvSpPr>
          <p:spPr>
            <a:xfrm>
              <a:off x="3635896" y="3116150"/>
              <a:ext cx="5112568" cy="2937809"/>
            </a:xfrm>
            <a:prstGeom prst="roundRect">
              <a:avLst/>
            </a:prstGeom>
            <a:no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Rectangle 29"/>
            <p:cNvSpPr/>
            <p:nvPr/>
          </p:nvSpPr>
          <p:spPr>
            <a:xfrm>
              <a:off x="3853389" y="5073100"/>
              <a:ext cx="4719466" cy="45719"/>
            </a:xfrm>
            <a:prstGeom prst="rect">
              <a:avLst/>
            </a:prstGeom>
            <a:solidFill>
              <a:schemeClr val="accent6">
                <a:lumMod val="75000"/>
              </a:schemeClr>
            </a:solidFill>
            <a:ln w="127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30"/>
            <p:cNvSpPr/>
            <p:nvPr/>
          </p:nvSpPr>
          <p:spPr>
            <a:xfrm>
              <a:off x="5148798" y="3100384"/>
              <a:ext cx="2086763" cy="369332"/>
            </a:xfrm>
            <a:prstGeom prst="rect">
              <a:avLst/>
            </a:prstGeom>
          </p:spPr>
          <p:txBody>
            <a:bodyPr wrap="square">
              <a:spAutoFit/>
            </a:bodyPr>
            <a:lstStyle/>
            <a:p>
              <a:pPr algn="ctr"/>
              <a:r>
                <a:rPr lang="en-GB" dirty="0" smtClean="0"/>
                <a:t>reference genome</a:t>
              </a:r>
            </a:p>
          </p:txBody>
        </p:sp>
        <p:sp>
          <p:nvSpPr>
            <p:cNvPr id="20" name="Rectangle 31"/>
            <p:cNvSpPr/>
            <p:nvPr/>
          </p:nvSpPr>
          <p:spPr>
            <a:xfrm>
              <a:off x="4147754" y="5245415"/>
              <a:ext cx="639439" cy="72008"/>
            </a:xfrm>
            <a:prstGeom prst="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32"/>
            <p:cNvSpPr/>
            <p:nvPr/>
          </p:nvSpPr>
          <p:spPr>
            <a:xfrm>
              <a:off x="4865715" y="5247801"/>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33"/>
            <p:cNvSpPr/>
            <p:nvPr/>
          </p:nvSpPr>
          <p:spPr>
            <a:xfrm>
              <a:off x="5657554" y="5244507"/>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34"/>
            <p:cNvSpPr/>
            <p:nvPr/>
          </p:nvSpPr>
          <p:spPr>
            <a:xfrm>
              <a:off x="6449393" y="5247801"/>
              <a:ext cx="639439" cy="72008"/>
            </a:xfrm>
            <a:prstGeom prst="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43"/>
            <p:cNvSpPr/>
            <p:nvPr/>
          </p:nvSpPr>
          <p:spPr>
            <a:xfrm>
              <a:off x="4604954" y="3663539"/>
              <a:ext cx="639439" cy="72008"/>
            </a:xfrm>
            <a:prstGeom prst="rect">
              <a:avLst/>
            </a:prstGeom>
            <a:solidFill>
              <a:srgbClr val="FFFF00"/>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44"/>
            <p:cNvSpPr/>
            <p:nvPr/>
          </p:nvSpPr>
          <p:spPr>
            <a:xfrm>
              <a:off x="5322915" y="3665925"/>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45"/>
            <p:cNvSpPr/>
            <p:nvPr/>
          </p:nvSpPr>
          <p:spPr>
            <a:xfrm>
              <a:off x="6114754" y="3662631"/>
              <a:ext cx="639439" cy="72008"/>
            </a:xfrm>
            <a:prstGeom prst="rect">
              <a:avLst/>
            </a:prstGeom>
            <a:solidFill>
              <a:srgbClr val="FFFF00"/>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46"/>
            <p:cNvSpPr/>
            <p:nvPr/>
          </p:nvSpPr>
          <p:spPr>
            <a:xfrm>
              <a:off x="6906593" y="3665925"/>
              <a:ext cx="639439" cy="72008"/>
            </a:xfrm>
            <a:prstGeom prst="rect">
              <a:avLst/>
            </a:prstGeom>
            <a:solidFill>
              <a:srgbClr val="FFFF00"/>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29"/>
            <p:cNvSpPr/>
            <p:nvPr/>
          </p:nvSpPr>
          <p:spPr>
            <a:xfrm>
              <a:off x="3851920" y="3548198"/>
              <a:ext cx="4719466" cy="45719"/>
            </a:xfrm>
            <a:prstGeom prst="rect">
              <a:avLst/>
            </a:prstGeom>
            <a:solidFill>
              <a:schemeClr val="accent6">
                <a:lumMod val="75000"/>
              </a:schemeClr>
            </a:solidFill>
            <a:ln w="127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14"/>
            <p:cNvSpPr/>
            <p:nvPr/>
          </p:nvSpPr>
          <p:spPr>
            <a:xfrm>
              <a:off x="4692808" y="3891196"/>
              <a:ext cx="3983648" cy="523220"/>
            </a:xfrm>
            <a:prstGeom prst="rect">
              <a:avLst/>
            </a:prstGeom>
          </p:spPr>
          <p:txBody>
            <a:bodyPr wrap="square">
              <a:spAutoFit/>
            </a:bodyPr>
            <a:lstStyle/>
            <a:p>
              <a:r>
                <a:rPr lang="en-GB" sz="1400" dirty="0" smtClean="0"/>
                <a:t>low MQ: the probability of mapping to different locations is high, but no perfect multiple matches</a:t>
              </a:r>
            </a:p>
          </p:txBody>
        </p:sp>
        <p:sp>
          <p:nvSpPr>
            <p:cNvPr id="38" name="Rectangle 43"/>
            <p:cNvSpPr/>
            <p:nvPr/>
          </p:nvSpPr>
          <p:spPr>
            <a:xfrm>
              <a:off x="3939633" y="4009081"/>
              <a:ext cx="639439" cy="72008"/>
            </a:xfrm>
            <a:prstGeom prst="rect">
              <a:avLst/>
            </a:prstGeom>
            <a:solidFill>
              <a:srgbClr val="FFFF00"/>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44"/>
            <p:cNvSpPr/>
            <p:nvPr/>
          </p:nvSpPr>
          <p:spPr>
            <a:xfrm>
              <a:off x="3939633" y="4566887"/>
              <a:ext cx="639439" cy="72008"/>
            </a:xfrm>
            <a:prstGeom prst="rect">
              <a:avLst/>
            </a:prstGeom>
            <a:solidFill>
              <a:schemeClr val="accent5">
                <a:lumMod val="75000"/>
              </a:schemeClr>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14"/>
            <p:cNvSpPr/>
            <p:nvPr/>
          </p:nvSpPr>
          <p:spPr>
            <a:xfrm>
              <a:off x="4692808" y="4466679"/>
              <a:ext cx="3983648" cy="307777"/>
            </a:xfrm>
            <a:prstGeom prst="rect">
              <a:avLst/>
            </a:prstGeom>
          </p:spPr>
          <p:txBody>
            <a:bodyPr wrap="square">
              <a:spAutoFit/>
            </a:bodyPr>
            <a:lstStyle/>
            <a:p>
              <a:r>
                <a:rPr lang="en-GB" sz="1400" dirty="0" smtClean="0"/>
                <a:t>high MQ: a single match</a:t>
              </a:r>
            </a:p>
          </p:txBody>
        </p:sp>
        <p:sp>
          <p:nvSpPr>
            <p:cNvPr id="41" name="Rectangle 31"/>
            <p:cNvSpPr/>
            <p:nvPr/>
          </p:nvSpPr>
          <p:spPr>
            <a:xfrm>
              <a:off x="3939632" y="5651040"/>
              <a:ext cx="639439" cy="72008"/>
            </a:xfrm>
            <a:prstGeom prst="rect">
              <a:avLst/>
            </a:prstGeom>
            <a:solidFill>
              <a:schemeClr val="bg1"/>
            </a:solid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14"/>
            <p:cNvSpPr/>
            <p:nvPr/>
          </p:nvSpPr>
          <p:spPr>
            <a:xfrm>
              <a:off x="4672583" y="5533155"/>
              <a:ext cx="3983648" cy="307777"/>
            </a:xfrm>
            <a:prstGeom prst="rect">
              <a:avLst/>
            </a:prstGeom>
          </p:spPr>
          <p:txBody>
            <a:bodyPr wrap="square">
              <a:spAutoFit/>
            </a:bodyPr>
            <a:lstStyle/>
            <a:p>
              <a:r>
                <a:rPr lang="en-GB" sz="1400" dirty="0" smtClean="0"/>
                <a:t>MQ0: a perfect multiple match</a:t>
              </a:r>
            </a:p>
          </p:txBody>
        </p:sp>
      </p:grpSp>
      <p:sp>
        <p:nvSpPr>
          <p:cNvPr id="24" name="Rectangle 23"/>
          <p:cNvSpPr/>
          <p:nvPr/>
        </p:nvSpPr>
        <p:spPr>
          <a:xfrm>
            <a:off x="395536" y="604922"/>
            <a:ext cx="8352928" cy="2862322"/>
          </a:xfrm>
          <a:prstGeom prst="rect">
            <a:avLst/>
          </a:prstGeom>
        </p:spPr>
        <p:txBody>
          <a:bodyPr wrap="square">
            <a:spAutoFit/>
          </a:bodyPr>
          <a:lstStyle/>
          <a:p>
            <a:r>
              <a:rPr lang="en-GB" dirty="0"/>
              <a:t>What if there are several possible places to align your sequencing read?</a:t>
            </a:r>
          </a:p>
          <a:p>
            <a:r>
              <a:rPr lang="en-GB" dirty="0" smtClean="0"/>
              <a:t>This </a:t>
            </a:r>
            <a:r>
              <a:rPr lang="en-GB" dirty="0"/>
              <a:t>may be due to:</a:t>
            </a:r>
          </a:p>
          <a:p>
            <a:pPr marL="285750" indent="-285750">
              <a:buFontTx/>
              <a:buChar char="-"/>
            </a:pPr>
            <a:r>
              <a:rPr lang="en-GB" dirty="0"/>
              <a:t>Repeated elements in the genome</a:t>
            </a:r>
          </a:p>
          <a:p>
            <a:pPr marL="285750" indent="-285750">
              <a:buFontTx/>
              <a:buChar char="-"/>
            </a:pPr>
            <a:r>
              <a:rPr lang="en-GB" dirty="0"/>
              <a:t>Low complexity sequences</a:t>
            </a:r>
          </a:p>
          <a:p>
            <a:pPr marL="285750" indent="-285750">
              <a:buFontTx/>
              <a:buChar char="-"/>
            </a:pPr>
            <a:r>
              <a:rPr lang="en-GB" dirty="0"/>
              <a:t>Reference errors and gaps</a:t>
            </a:r>
          </a:p>
          <a:p>
            <a:endParaRPr lang="en-GB" dirty="0"/>
          </a:p>
          <a:p>
            <a:r>
              <a:rPr lang="en-GB" dirty="0" smtClean="0"/>
              <a:t>MQ is a </a:t>
            </a:r>
            <a:r>
              <a:rPr lang="en-GB" dirty="0" err="1" smtClean="0"/>
              <a:t>phred</a:t>
            </a:r>
            <a:r>
              <a:rPr lang="en-GB" dirty="0" smtClean="0"/>
              <a:t>-score of the quality of the alignment</a:t>
            </a:r>
          </a:p>
          <a:p>
            <a:r>
              <a:rPr lang="en-GB" dirty="0" smtClean="0"/>
              <a:t>With paired-end reads: mapping </a:t>
            </a:r>
            <a:r>
              <a:rPr lang="en-GB" dirty="0"/>
              <a:t>quality is determined on the pair, thus even if one read can be mapped in several places, the mapping of </a:t>
            </a:r>
            <a:r>
              <a:rPr lang="en-GB" dirty="0" smtClean="0"/>
              <a:t>its </a:t>
            </a:r>
            <a:r>
              <a:rPr lang="en-GB" dirty="0"/>
              <a:t>pair can help to locate it properly.</a:t>
            </a:r>
          </a:p>
          <a:p>
            <a:endParaRPr lang="en-GB" dirty="0"/>
          </a:p>
        </p:txBody>
      </p:sp>
      <p:sp>
        <p:nvSpPr>
          <p:cNvPr id="43" name="TextBox 42"/>
          <p:cNvSpPr txBox="1"/>
          <p:nvPr/>
        </p:nvSpPr>
        <p:spPr>
          <a:xfrm>
            <a:off x="0" y="0"/>
            <a:ext cx="7584127" cy="461665"/>
          </a:xfrm>
          <a:prstGeom prst="rect">
            <a:avLst/>
          </a:prstGeom>
          <a:noFill/>
        </p:spPr>
        <p:txBody>
          <a:bodyPr wrap="none" rtlCol="0">
            <a:spAutoFit/>
          </a:bodyPr>
          <a:lstStyle/>
          <a:p>
            <a:r>
              <a:rPr lang="en-GB" sz="2400" dirty="0" smtClean="0">
                <a:solidFill>
                  <a:schemeClr val="accent5">
                    <a:lumMod val="75000"/>
                  </a:schemeClr>
                </a:solidFill>
              </a:rPr>
              <a:t>alignment to a reference genome – mapping qualities (MQ)</a:t>
            </a:r>
          </a:p>
        </p:txBody>
      </p:sp>
    </p:spTree>
    <p:extLst>
      <p:ext uri="{BB962C8B-B14F-4D97-AF65-F5344CB8AC3E}">
        <p14:creationId xmlns:p14="http://schemas.microsoft.com/office/powerpoint/2010/main" val="27833148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3"/>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extBox 1"/>
          <p:cNvSpPr txBox="1"/>
          <p:nvPr/>
        </p:nvSpPr>
        <p:spPr>
          <a:xfrm>
            <a:off x="0" y="0"/>
            <a:ext cx="2406236" cy="461665"/>
          </a:xfrm>
          <a:prstGeom prst="rect">
            <a:avLst/>
          </a:prstGeom>
          <a:noFill/>
        </p:spPr>
        <p:txBody>
          <a:bodyPr wrap="none" rtlCol="0">
            <a:spAutoFit/>
          </a:bodyPr>
          <a:lstStyle/>
          <a:p>
            <a:r>
              <a:rPr lang="en-GB" sz="2400" dirty="0" smtClean="0">
                <a:solidFill>
                  <a:schemeClr val="accent5">
                    <a:lumMod val="75000"/>
                  </a:schemeClr>
                </a:solidFill>
              </a:rPr>
              <a:t>SAM/BAM format</a:t>
            </a:r>
          </a:p>
        </p:txBody>
      </p:sp>
      <p:sp>
        <p:nvSpPr>
          <p:cNvPr id="3" name="TextBox 2"/>
          <p:cNvSpPr txBox="1"/>
          <p:nvPr/>
        </p:nvSpPr>
        <p:spPr>
          <a:xfrm>
            <a:off x="606427" y="1860553"/>
            <a:ext cx="7575876" cy="2308324"/>
          </a:xfrm>
          <a:prstGeom prst="rect">
            <a:avLst/>
          </a:prstGeom>
          <a:noFill/>
        </p:spPr>
        <p:txBody>
          <a:bodyPr wrap="square" rtlCol="0">
            <a:spAutoFit/>
          </a:bodyPr>
          <a:lstStyle/>
          <a:p>
            <a:r>
              <a:rPr lang="en-GB" dirty="0" smtClean="0"/>
              <a:t>SAM – sequence alignment map</a:t>
            </a:r>
          </a:p>
          <a:p>
            <a:r>
              <a:rPr lang="en-GB" dirty="0" smtClean="0"/>
              <a:t>BAM – binary alignment map</a:t>
            </a:r>
          </a:p>
          <a:p>
            <a:endParaRPr lang="en-GB" dirty="0" smtClean="0"/>
          </a:p>
          <a:p>
            <a:endParaRPr lang="en-GB" dirty="0"/>
          </a:p>
          <a:p>
            <a:endParaRPr lang="en-GB" dirty="0"/>
          </a:p>
          <a:p>
            <a:r>
              <a:rPr lang="en-GB" dirty="0" smtClean="0"/>
              <a:t>Standard formats for alignment</a:t>
            </a:r>
          </a:p>
          <a:p>
            <a:r>
              <a:rPr lang="en-GB" dirty="0" smtClean="0"/>
              <a:t>BAM is the binary version of SAM – reduced size, easier to store and to access but the full information is not readable by human eye</a:t>
            </a:r>
          </a:p>
        </p:txBody>
      </p:sp>
    </p:spTree>
    <p:extLst>
      <p:ext uri="{BB962C8B-B14F-4D97-AF65-F5344CB8AC3E}">
        <p14:creationId xmlns:p14="http://schemas.microsoft.com/office/powerpoint/2010/main" val="31463026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ectangle 3"/>
          <p:cNvSpPr/>
          <p:nvPr/>
        </p:nvSpPr>
        <p:spPr>
          <a:xfrm>
            <a:off x="352425" y="171450"/>
            <a:ext cx="2524125" cy="800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 name="TextBox 1"/>
          <p:cNvSpPr txBox="1"/>
          <p:nvPr/>
        </p:nvSpPr>
        <p:spPr>
          <a:xfrm>
            <a:off x="0" y="0"/>
            <a:ext cx="2449132" cy="461665"/>
          </a:xfrm>
          <a:prstGeom prst="rect">
            <a:avLst/>
          </a:prstGeom>
          <a:noFill/>
        </p:spPr>
        <p:txBody>
          <a:bodyPr wrap="none" rtlCol="0">
            <a:spAutoFit/>
          </a:bodyPr>
          <a:lstStyle/>
          <a:p>
            <a:r>
              <a:rPr lang="en-GB" sz="2400" dirty="0" smtClean="0">
                <a:solidFill>
                  <a:schemeClr val="accent6">
                    <a:lumMod val="75000"/>
                  </a:schemeClr>
                </a:solidFill>
              </a:rPr>
              <a:t>software websites</a:t>
            </a:r>
          </a:p>
        </p:txBody>
      </p:sp>
      <p:graphicFrame>
        <p:nvGraphicFramePr>
          <p:cNvPr id="4" name="Tabella 3"/>
          <p:cNvGraphicFramePr>
            <a:graphicFrameLocks noGrp="1"/>
          </p:cNvGraphicFramePr>
          <p:nvPr/>
        </p:nvGraphicFramePr>
        <p:xfrm>
          <a:off x="1187624" y="980728"/>
          <a:ext cx="6678996" cy="4483318"/>
        </p:xfrm>
        <a:graphic>
          <a:graphicData uri="http://schemas.openxmlformats.org/drawingml/2006/table">
            <a:tbl>
              <a:tblPr firstRow="1" bandRow="1">
                <a:tableStyleId>{5FD0F851-EC5A-4D38-B0AD-8093EC10F338}</a:tableStyleId>
              </a:tblPr>
              <a:tblGrid>
                <a:gridCol w="1555203"/>
                <a:gridCol w="5123793"/>
              </a:tblGrid>
              <a:tr h="640474">
                <a:tc>
                  <a:txBody>
                    <a:bodyPr/>
                    <a:lstStyle/>
                    <a:p>
                      <a:pPr algn="l"/>
                      <a:r>
                        <a:rPr lang="it-IT" sz="2400" dirty="0" smtClean="0"/>
                        <a:t>software</a:t>
                      </a:r>
                      <a:endParaRPr lang="en-GB" sz="2400" dirty="0"/>
                    </a:p>
                  </a:txBody>
                  <a:tcPr anchor="ctr"/>
                </a:tc>
                <a:tc>
                  <a:txBody>
                    <a:bodyPr/>
                    <a:lstStyle/>
                    <a:p>
                      <a:pPr algn="l"/>
                      <a:r>
                        <a:rPr lang="it-IT" sz="2400" dirty="0" smtClean="0"/>
                        <a:t>website</a:t>
                      </a:r>
                      <a:endParaRPr lang="en-GB" sz="2400" dirty="0"/>
                    </a:p>
                  </a:txBody>
                  <a:tcPr anchor="ctr"/>
                </a:tc>
              </a:tr>
              <a:tr h="640474">
                <a:tc>
                  <a:txBody>
                    <a:bodyPr/>
                    <a:lstStyle/>
                    <a:p>
                      <a:pPr algn="l"/>
                      <a:r>
                        <a:rPr lang="it-IT" sz="2400" dirty="0" err="1" smtClean="0"/>
                        <a:t>bwa</a:t>
                      </a:r>
                      <a:endParaRPr lang="en-GB" sz="2400" dirty="0"/>
                    </a:p>
                  </a:txBody>
                  <a:tcPr anchor="ctr"/>
                </a:tc>
                <a:tc>
                  <a:txBody>
                    <a:bodyPr/>
                    <a:lstStyle/>
                    <a:p>
                      <a:r>
                        <a:rPr lang="en-GB" sz="2400" dirty="0" smtClean="0"/>
                        <a:t>http://bio-bwa.sourceforge.net/</a:t>
                      </a:r>
                      <a:endParaRPr lang="en-GB" sz="2400" dirty="0"/>
                    </a:p>
                  </a:txBody>
                  <a:tcPr anchor="ctr"/>
                </a:tc>
              </a:tr>
              <a:tr h="640474">
                <a:tc>
                  <a:txBody>
                    <a:bodyPr/>
                    <a:lstStyle/>
                    <a:p>
                      <a:pPr algn="l"/>
                      <a:r>
                        <a:rPr lang="it-IT" sz="2400" dirty="0" err="1" smtClean="0"/>
                        <a:t>picard</a:t>
                      </a:r>
                      <a:endParaRPr lang="en-GB" sz="2400" dirty="0"/>
                    </a:p>
                  </a:txBody>
                  <a:tcPr anchor="ctr"/>
                </a:tc>
                <a:tc>
                  <a:txBody>
                    <a:bodyPr/>
                    <a:lstStyle/>
                    <a:p>
                      <a:r>
                        <a:rPr lang="en-GB" sz="2400" dirty="0" smtClean="0"/>
                        <a:t>http://picard.sourceforge.net/</a:t>
                      </a:r>
                      <a:endParaRPr lang="en-GB" sz="2400" dirty="0"/>
                    </a:p>
                  </a:txBody>
                  <a:tcPr anchor="ctr"/>
                </a:tc>
              </a:tr>
              <a:tr h="640474">
                <a:tc>
                  <a:txBody>
                    <a:bodyPr/>
                    <a:lstStyle/>
                    <a:p>
                      <a:pPr algn="l"/>
                      <a:r>
                        <a:rPr lang="it-IT" sz="2400" dirty="0" err="1" smtClean="0"/>
                        <a:t>samtools</a:t>
                      </a:r>
                      <a:endParaRPr lang="en-GB" sz="2400" dirty="0"/>
                    </a:p>
                  </a:txBody>
                  <a:tcPr anchor="ctr"/>
                </a:tc>
                <a:tc>
                  <a:txBody>
                    <a:bodyPr/>
                    <a:lstStyle/>
                    <a:p>
                      <a:r>
                        <a:rPr lang="en-GB" sz="2400" dirty="0" smtClean="0"/>
                        <a:t>http://samtools.sourceforge.net/</a:t>
                      </a:r>
                      <a:endParaRPr lang="en-GB" sz="2400" dirty="0"/>
                    </a:p>
                  </a:txBody>
                  <a:tcPr anchor="ctr"/>
                </a:tc>
              </a:tr>
              <a:tr h="640474">
                <a:tc>
                  <a:txBody>
                    <a:bodyPr/>
                    <a:lstStyle/>
                    <a:p>
                      <a:pPr algn="l"/>
                      <a:r>
                        <a:rPr lang="it-IT" sz="2400" dirty="0" smtClean="0"/>
                        <a:t>GATK</a:t>
                      </a:r>
                      <a:endParaRPr lang="en-GB" sz="2400" dirty="0"/>
                    </a:p>
                  </a:txBody>
                  <a:tcPr anchor="ctr"/>
                </a:tc>
                <a:tc>
                  <a:txBody>
                    <a:bodyPr/>
                    <a:lstStyle/>
                    <a:p>
                      <a:r>
                        <a:rPr lang="en-GB" sz="2400" dirty="0" smtClean="0"/>
                        <a:t>http://www.broadinstitute.org/gatk/</a:t>
                      </a:r>
                      <a:endParaRPr lang="en-GB" sz="2400" dirty="0"/>
                    </a:p>
                  </a:txBody>
                  <a:tcPr anchor="ctr"/>
                </a:tc>
              </a:tr>
              <a:tr h="640474">
                <a:tc>
                  <a:txBody>
                    <a:bodyPr/>
                    <a:lstStyle/>
                    <a:p>
                      <a:pPr algn="l"/>
                      <a:r>
                        <a:rPr lang="it-IT" sz="2400" dirty="0" err="1" smtClean="0"/>
                        <a:t>tablet</a:t>
                      </a:r>
                      <a:endParaRPr lang="en-GB" sz="2400" dirty="0"/>
                    </a:p>
                  </a:txBody>
                  <a:tcPr anchor="ctr"/>
                </a:tc>
                <a:tc>
                  <a:txBody>
                    <a:bodyPr/>
                    <a:lstStyle/>
                    <a:p>
                      <a:r>
                        <a:rPr lang="en-GB" sz="2400" dirty="0" smtClean="0"/>
                        <a:t>http://bioinf.scri.ac.uk/tablet/</a:t>
                      </a:r>
                      <a:endParaRPr lang="en-GB" sz="2400" dirty="0"/>
                    </a:p>
                  </a:txBody>
                  <a:tcPr anchor="ctr"/>
                </a:tc>
              </a:tr>
              <a:tr h="640474">
                <a:tc>
                  <a:txBody>
                    <a:bodyPr/>
                    <a:lstStyle/>
                    <a:p>
                      <a:pPr algn="l"/>
                      <a:r>
                        <a:rPr lang="it-IT" sz="2400" dirty="0" err="1" smtClean="0"/>
                        <a:t>vcftools</a:t>
                      </a:r>
                      <a:endParaRPr lang="en-GB" sz="2400" dirty="0"/>
                    </a:p>
                  </a:txBody>
                  <a:tcPr anchor="ctr"/>
                </a:tc>
                <a:tc>
                  <a:txBody>
                    <a:bodyPr/>
                    <a:lstStyle/>
                    <a:p>
                      <a:r>
                        <a:rPr lang="en-GB" sz="2400" dirty="0" smtClean="0"/>
                        <a:t>http://vcftools.sourceforge.net/</a:t>
                      </a:r>
                      <a:endParaRPr lang="en-GB" sz="2400" dirty="0"/>
                    </a:p>
                  </a:txBody>
                  <a:tcPr anchor="ctr"/>
                </a:tc>
              </a:tr>
            </a:tbl>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5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6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2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7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3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4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1527</TotalTime>
  <Words>2778</Words>
  <Application>Microsoft Office PowerPoint</Application>
  <PresentationFormat>Presentazione su schermo (4:3)</PresentationFormat>
  <Paragraphs>512</Paragraphs>
  <Slides>42</Slides>
  <Notes>0</Notes>
  <HiddenSlides>0</HiddenSlides>
  <MMClips>0</MMClips>
  <ScaleCrop>false</ScaleCrop>
  <HeadingPairs>
    <vt:vector size="4" baseType="variant">
      <vt:variant>
        <vt:lpstr>Tema</vt:lpstr>
      </vt:variant>
      <vt:variant>
        <vt:i4>8</vt:i4>
      </vt:variant>
      <vt:variant>
        <vt:lpstr>Titoli diapositive</vt:lpstr>
      </vt:variant>
      <vt:variant>
        <vt:i4>42</vt:i4>
      </vt:variant>
    </vt:vector>
  </HeadingPairs>
  <TitlesOfParts>
    <vt:vector size="50" baseType="lpstr">
      <vt:lpstr>5_Custom Design</vt:lpstr>
      <vt:lpstr>6_Custom Design</vt:lpstr>
      <vt:lpstr>Custom Design</vt:lpstr>
      <vt:lpstr>1_Custom Design</vt:lpstr>
      <vt:lpstr>2_Custom Design</vt:lpstr>
      <vt:lpstr>7_Custom Design</vt:lpstr>
      <vt:lpstr>3_Custom Design</vt:lpstr>
      <vt:lpstr>4_Custom Design</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University of Leicester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Melissa Funnell</dc:creator>
  <cp:lastModifiedBy>chiara</cp:lastModifiedBy>
  <cp:revision>140</cp:revision>
  <cp:lastPrinted>2014-06-06T14:55:46Z</cp:lastPrinted>
  <dcterms:created xsi:type="dcterms:W3CDTF">2012-12-06T11:48:10Z</dcterms:created>
  <dcterms:modified xsi:type="dcterms:W3CDTF">2015-11-25T13:31:16Z</dcterms:modified>
</cp:coreProperties>
</file>

<file path=docProps/thumbnail.jpeg>
</file>